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68" r:id="rId4"/>
  </p:sldMasterIdLst>
  <p:notesMasterIdLst>
    <p:notesMasterId r:id="rId54"/>
  </p:notesMasterIdLst>
  <p:sldIdLst>
    <p:sldId id="257" r:id="rId5"/>
    <p:sldId id="468" r:id="rId6"/>
    <p:sldId id="284" r:id="rId7"/>
    <p:sldId id="1352" r:id="rId8"/>
    <p:sldId id="1739" r:id="rId9"/>
    <p:sldId id="1740" r:id="rId10"/>
    <p:sldId id="1749" r:id="rId11"/>
    <p:sldId id="1742" r:id="rId12"/>
    <p:sldId id="1741" r:id="rId13"/>
    <p:sldId id="1743" r:id="rId14"/>
    <p:sldId id="1745" r:id="rId15"/>
    <p:sldId id="1746" r:id="rId16"/>
    <p:sldId id="1381" r:id="rId17"/>
    <p:sldId id="1388" r:id="rId18"/>
    <p:sldId id="1391" r:id="rId19"/>
    <p:sldId id="1396" r:id="rId20"/>
    <p:sldId id="1748" r:id="rId21"/>
    <p:sldId id="1747" r:id="rId22"/>
    <p:sldId id="469" r:id="rId23"/>
    <p:sldId id="256" r:id="rId24"/>
    <p:sldId id="301" r:id="rId25"/>
    <p:sldId id="291" r:id="rId26"/>
    <p:sldId id="292" r:id="rId27"/>
    <p:sldId id="293" r:id="rId28"/>
    <p:sldId id="294" r:id="rId29"/>
    <p:sldId id="295" r:id="rId30"/>
    <p:sldId id="296" r:id="rId31"/>
    <p:sldId id="302" r:id="rId32"/>
    <p:sldId id="287" r:id="rId33"/>
    <p:sldId id="1750" r:id="rId34"/>
    <p:sldId id="470" r:id="rId35"/>
    <p:sldId id="316" r:id="rId36"/>
    <p:sldId id="354" r:id="rId37"/>
    <p:sldId id="366" r:id="rId38"/>
    <p:sldId id="367" r:id="rId39"/>
    <p:sldId id="368" r:id="rId40"/>
    <p:sldId id="355" r:id="rId41"/>
    <p:sldId id="369" r:id="rId42"/>
    <p:sldId id="375" r:id="rId43"/>
    <p:sldId id="370" r:id="rId44"/>
    <p:sldId id="376" r:id="rId45"/>
    <p:sldId id="371" r:id="rId46"/>
    <p:sldId id="372" r:id="rId47"/>
    <p:sldId id="373" r:id="rId48"/>
    <p:sldId id="378" r:id="rId49"/>
    <p:sldId id="379" r:id="rId50"/>
    <p:sldId id="380" r:id="rId51"/>
    <p:sldId id="319" r:id="rId52"/>
    <p:sldId id="271" r:id="rId5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7F7F7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06DF9-F0A8-42C4-8073-753FE7A813F5}" type="datetimeFigureOut">
              <a:rPr lang="en-AU" smtClean="0"/>
              <a:t>19/10/2021</a:t>
            </a:fld>
            <a:endParaRPr lang="en-AU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84118-C42D-41FE-A410-D319179E40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5329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246B0-6B74-4BAF-9CAA-D9D139236F0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010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C1A21-712E-4041-B8F8-EBAA8AEA8BB9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1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BD4361-0679-254E-8386-CB90F2692ABF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2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charset="0"/>
                <a:ea typeface="Verdana" charset="0"/>
              </a:rPr>
              <a:t>Kop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4C1A21-712E-4041-B8F8-EBAA8AEA8BB9}" type="datetime1">
              <a:rPr kumimoji="0" lang="nl-BE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19/10/2021</a:t>
            </a:fld>
            <a:endParaRPr kumimoji="0" lang="nl-NL" sz="9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t>Voet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DC29C-F309-0C44-B1DF-48E28FDE6E46}" type="slidenum">
              <a:rPr kumimoji="0" lang="nl-NL" sz="900" b="0" i="0" u="none" strike="noStrike" kern="1200" cap="none" spc="0" normalizeH="0" baseline="0" noProof="0" smtClean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nl-NL" sz="900" b="0" i="0" u="none" strike="noStrike" kern="1200" cap="none" spc="0" normalizeH="0" baseline="0" noProof="0">
              <a:ln>
                <a:noFill/>
              </a:ln>
              <a:solidFill>
                <a:srgbClr val="FF50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6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B64D-3476-4F0A-854B-46EB73BCB8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4741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B64D-3476-4F0A-854B-46EB73BCB8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582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B64D-3476-4F0A-854B-46EB73BCB8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1698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B64D-3476-4F0A-854B-46EB73BCB8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5314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B64D-3476-4F0A-854B-46EB73BCB8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9946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B64D-3476-4F0A-854B-46EB73BCB8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15213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B64D-3476-4F0A-854B-46EB73BCB8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3714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064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20B64D-3476-4F0A-854B-46EB73BCB8EF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8" charset="0"/>
                <a:ea typeface="+mn-ea"/>
                <a:cs typeface="+mn-cs"/>
              </a:rPr>
              <a:pPr marL="0" marR="0" lvl="0" indent="0" algn="r" defTabSz="90646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32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6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238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686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405324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628634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2A1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37412" y="1226854"/>
            <a:ext cx="9144000" cy="1170000"/>
          </a:xfrm>
        </p:spPr>
        <p:txBody>
          <a:bodyPr lIns="0" tIns="0" rIns="0" bIns="0" anchor="t" anchorCtr="0"/>
          <a:lstStyle>
            <a:lvl1pPr algn="l">
              <a:defRPr sz="6000" b="1" i="0" baseline="0">
                <a:solidFill>
                  <a:schemeClr val="bg1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GB" dirty="0"/>
              <a:t>Title slide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7412" y="2488030"/>
            <a:ext cx="9144000" cy="1655762"/>
          </a:xfrm>
        </p:spPr>
        <p:txBody>
          <a:bodyPr lIns="0" tIns="0" rIns="0" bIns="0"/>
          <a:lstStyle>
            <a:lvl1pPr marL="0" indent="0" algn="l">
              <a:buNone/>
              <a:defRPr sz="2400" b="0" i="0">
                <a:solidFill>
                  <a:srgbClr val="FFC600"/>
                </a:solidFill>
                <a:latin typeface="Work Sans" charset="0"/>
                <a:ea typeface="Work Sans" charset="0"/>
                <a:cs typeface="Work Sans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87" y="354224"/>
            <a:ext cx="2194398" cy="55547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841286" y="1226854"/>
            <a:ext cx="36000" cy="565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15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70521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151691" y="1226854"/>
            <a:ext cx="7220712" cy="739353"/>
          </a:xfrm>
        </p:spPr>
        <p:txBody>
          <a:bodyPr lIns="0" tIns="0" rIns="0" bIns="0" anchor="t" anchorCtr="0"/>
          <a:lstStyle>
            <a:lvl1pPr>
              <a:defRPr b="1" i="0">
                <a:solidFill>
                  <a:srgbClr val="E0457B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r>
              <a:rPr lang="en-GB" dirty="0"/>
              <a:t>Content slide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151691" y="2871464"/>
            <a:ext cx="5480856" cy="2784538"/>
          </a:xfrm>
        </p:spPr>
        <p:txBody>
          <a:bodyPr lIns="0" tIns="0" rIns="0" bIns="0"/>
          <a:lstStyle>
            <a:lvl1pPr marL="457200" indent="-457200">
              <a:buClr>
                <a:srgbClr val="606EB2"/>
              </a:buClr>
              <a:buFont typeface="Wingdings" charset="2"/>
              <a:buChar char="§"/>
              <a:defRPr b="0" i="0">
                <a:latin typeface="Work Sans" charset="0"/>
                <a:ea typeface="Work Sans" charset="0"/>
                <a:cs typeface="Work Sans" charset="0"/>
              </a:defRPr>
            </a:lvl1pPr>
            <a:lvl2pPr marL="800100" indent="-342900">
              <a:buClr>
                <a:srgbClr val="606EB2"/>
              </a:buClr>
              <a:buFont typeface="Wingdings" charset="2"/>
              <a:buChar char="§"/>
              <a:defRPr b="0" i="0">
                <a:latin typeface="Work Sans" charset="0"/>
                <a:ea typeface="Work Sans" charset="0"/>
                <a:cs typeface="Work Sans" charset="0"/>
              </a:defRPr>
            </a:lvl2pPr>
            <a:lvl3pPr marL="1257300" indent="-342900">
              <a:buClr>
                <a:srgbClr val="606EB2"/>
              </a:buClr>
              <a:buFont typeface="Wingdings" charset="2"/>
              <a:buChar char="§"/>
              <a:defRPr b="0" i="0">
                <a:latin typeface="Work Sans" charset="0"/>
                <a:ea typeface="Work Sans" charset="0"/>
                <a:cs typeface="Work Sans" charset="0"/>
              </a:defRPr>
            </a:lvl3pPr>
            <a:lvl4pPr marL="1657350" indent="-285750">
              <a:buClr>
                <a:srgbClr val="606EB2"/>
              </a:buClr>
              <a:buFont typeface="Wingdings" charset="2"/>
              <a:buChar char="§"/>
              <a:defRPr b="0" i="0">
                <a:latin typeface="Work Sans" charset="0"/>
                <a:ea typeface="Work Sans" charset="0"/>
                <a:cs typeface="Work Sans" charset="0"/>
              </a:defRPr>
            </a:lvl4pPr>
            <a:lvl5pPr marL="2114550" indent="-285750">
              <a:buClr>
                <a:srgbClr val="606EB2"/>
              </a:buClr>
              <a:buFont typeface="Wingdings" charset="2"/>
              <a:buChar char="§"/>
              <a:defRPr b="0" i="0">
                <a:latin typeface="Work Sans" charset="0"/>
                <a:ea typeface="Work Sans" charset="0"/>
                <a:cs typeface="Work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151691" y="2099990"/>
            <a:ext cx="2190278" cy="542874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rgbClr val="00B388"/>
              </a:buClr>
              <a:buNone/>
              <a:defRPr sz="2000" b="0" i="0" baseline="0">
                <a:latin typeface="Work Sans" charset="0"/>
                <a:ea typeface="Work Sans" charset="0"/>
                <a:cs typeface="Work Sans" charset="0"/>
              </a:defRPr>
            </a:lvl1pPr>
            <a:lvl2pPr>
              <a:buClr>
                <a:srgbClr val="00B388"/>
              </a:buClr>
              <a:defRPr/>
            </a:lvl2pPr>
            <a:lvl3pPr>
              <a:buClr>
                <a:srgbClr val="00B388"/>
              </a:buClr>
              <a:defRPr/>
            </a:lvl3pPr>
            <a:lvl4pPr>
              <a:buClr>
                <a:srgbClr val="00B388"/>
              </a:buClr>
              <a:defRPr/>
            </a:lvl4pPr>
            <a:lvl5pPr>
              <a:buClr>
                <a:srgbClr val="00B388"/>
              </a:buClr>
              <a:defRPr/>
            </a:lvl5pPr>
          </a:lstStyle>
          <a:p>
            <a:pPr lvl="0"/>
            <a:r>
              <a:rPr lang="en-GB" dirty="0"/>
              <a:t>Subtitle here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87" y="354225"/>
            <a:ext cx="2194398" cy="555469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841286" y="1226854"/>
            <a:ext cx="36000" cy="5652000"/>
          </a:xfrm>
          <a:prstGeom prst="rect">
            <a:avLst/>
          </a:prstGeom>
          <a:solidFill>
            <a:srgbClr val="E045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15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220240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78741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gn off Slide">
    <p:bg>
      <p:bgPr>
        <a:solidFill>
          <a:srgbClr val="2A15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057882"/>
            <a:ext cx="2756486" cy="349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87" y="354224"/>
            <a:ext cx="2194398" cy="55547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841286" y="1226854"/>
            <a:ext cx="36000" cy="565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15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8032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scherm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2"/>
          <p:cNvSpPr>
            <a:spLocks noGrp="1"/>
          </p:cNvSpPr>
          <p:nvPr>
            <p:ph type="pic" idx="12"/>
          </p:nvPr>
        </p:nvSpPr>
        <p:spPr>
          <a:xfrm>
            <a:off x="1" y="0"/>
            <a:ext cx="12200916" cy="68580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 baseline="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 rot="10800000">
            <a:off x="6771756" y="-46294"/>
            <a:ext cx="5456238" cy="6950587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6238" h="6950587">
                <a:moveTo>
                  <a:pt x="0" y="6950587"/>
                </a:moveTo>
                <a:lnTo>
                  <a:pt x="34320" y="0"/>
                </a:lnTo>
                <a:lnTo>
                  <a:pt x="2835077" y="2874"/>
                </a:lnTo>
                <a:lnTo>
                  <a:pt x="5456238" y="6950587"/>
                </a:lnTo>
                <a:lnTo>
                  <a:pt x="0" y="6950587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2532948"/>
            <a:ext cx="4310091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 van de presentatie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>
          <a:xfrm>
            <a:off x="731838" y="2057160"/>
            <a:ext cx="5341547" cy="424150"/>
          </a:xfrm>
        </p:spPr>
        <p:txBody>
          <a:bodyPr tIns="36000" rIns="90000" bIns="0"/>
          <a:lstStyle>
            <a:lvl1pPr>
              <a:defRPr sz="2800" strike="noStrike" baseline="0"/>
            </a:lvl1pPr>
          </a:lstStyle>
          <a:p>
            <a:r>
              <a:rPr lang="nl-NL" dirty="0"/>
              <a:t>titel van de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4123235"/>
            <a:ext cx="2397601" cy="294302"/>
          </a:xfrm>
          <a:solidFill>
            <a:schemeClr val="bg1">
              <a:lumMod val="85000"/>
              <a:alpha val="92000"/>
            </a:schemeClr>
          </a:solidFill>
        </p:spPr>
        <p:txBody>
          <a:bodyPr wrap="none" tIns="36000" bIns="3600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Naam van </a:t>
            </a:r>
            <a:r>
              <a:rPr lang="nl-NL"/>
              <a:t>de spreker</a:t>
            </a:r>
            <a:endParaRPr lang="nl-NL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8830367" y="-88986"/>
            <a:ext cx="3406702" cy="6993230"/>
          </a:xfrm>
          <a:custGeom>
            <a:avLst/>
            <a:gdLst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5456238 w 5456238"/>
              <a:gd name="connsiteY2" fmla="*/ 14160500 h 14160500"/>
              <a:gd name="connsiteX3" fmla="*/ 0 w 5456238"/>
              <a:gd name="connsiteY3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080048 w 5456238"/>
              <a:gd name="connsiteY2" fmla="*/ 539314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766438 w 5456238"/>
              <a:gd name="connsiteY2" fmla="*/ 7041122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14160500 h 14160500"/>
              <a:gd name="connsiteX1" fmla="*/ 0 w 5456238"/>
              <a:gd name="connsiteY1" fmla="*/ 0 h 14160500"/>
              <a:gd name="connsiteX2" fmla="*/ 2800758 w 5456238"/>
              <a:gd name="connsiteY2" fmla="*/ 7144121 h 14160500"/>
              <a:gd name="connsiteX3" fmla="*/ 5456238 w 5456238"/>
              <a:gd name="connsiteY3" fmla="*/ 14160500 h 14160500"/>
              <a:gd name="connsiteX4" fmla="*/ 0 w 5456238"/>
              <a:gd name="connsiteY4" fmla="*/ 14160500 h 14160500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00758 w 5456238"/>
              <a:gd name="connsiteY2" fmla="*/ 105873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122252 h 7122252"/>
              <a:gd name="connsiteX1" fmla="*/ 0 w 5456238"/>
              <a:gd name="connsiteY1" fmla="*/ 0 h 7122252"/>
              <a:gd name="connsiteX2" fmla="*/ 2835077 w 5456238"/>
              <a:gd name="connsiteY2" fmla="*/ 174539 h 7122252"/>
              <a:gd name="connsiteX3" fmla="*/ 5456238 w 5456238"/>
              <a:gd name="connsiteY3" fmla="*/ 7122252 h 7122252"/>
              <a:gd name="connsiteX4" fmla="*/ 0 w 5456238"/>
              <a:gd name="connsiteY4" fmla="*/ 7122252 h 7122252"/>
              <a:gd name="connsiteX0" fmla="*/ 0 w 5456238"/>
              <a:gd name="connsiteY0" fmla="*/ 7053586 h 7053586"/>
              <a:gd name="connsiteX1" fmla="*/ 34320 w 5456238"/>
              <a:gd name="connsiteY1" fmla="*/ 0 h 7053586"/>
              <a:gd name="connsiteX2" fmla="*/ 2835077 w 5456238"/>
              <a:gd name="connsiteY2" fmla="*/ 105873 h 7053586"/>
              <a:gd name="connsiteX3" fmla="*/ 5456238 w 5456238"/>
              <a:gd name="connsiteY3" fmla="*/ 7053586 h 7053586"/>
              <a:gd name="connsiteX4" fmla="*/ 0 w 5456238"/>
              <a:gd name="connsiteY4" fmla="*/ 7053586 h 7053586"/>
              <a:gd name="connsiteX0" fmla="*/ 68638 w 5524876"/>
              <a:gd name="connsiteY0" fmla="*/ 7019253 h 7019253"/>
              <a:gd name="connsiteX1" fmla="*/ 0 w 5524876"/>
              <a:gd name="connsiteY1" fmla="*/ 0 h 7019253"/>
              <a:gd name="connsiteX2" fmla="*/ 2903715 w 5524876"/>
              <a:gd name="connsiteY2" fmla="*/ 71540 h 7019253"/>
              <a:gd name="connsiteX3" fmla="*/ 5524876 w 5524876"/>
              <a:gd name="connsiteY3" fmla="*/ 7019253 h 7019253"/>
              <a:gd name="connsiteX4" fmla="*/ 68638 w 5524876"/>
              <a:gd name="connsiteY4" fmla="*/ 7019253 h 7019253"/>
              <a:gd name="connsiteX0" fmla="*/ 0 w 5456238"/>
              <a:gd name="connsiteY0" fmla="*/ 6950587 h 6950587"/>
              <a:gd name="connsiteX1" fmla="*/ 34320 w 5456238"/>
              <a:gd name="connsiteY1" fmla="*/ 0 h 6950587"/>
              <a:gd name="connsiteX2" fmla="*/ 2835077 w 5456238"/>
              <a:gd name="connsiteY2" fmla="*/ 2874 h 6950587"/>
              <a:gd name="connsiteX3" fmla="*/ 5456238 w 5456238"/>
              <a:gd name="connsiteY3" fmla="*/ 6950587 h 6950587"/>
              <a:gd name="connsiteX4" fmla="*/ 0 w 5456238"/>
              <a:gd name="connsiteY4" fmla="*/ 6950587 h 6950587"/>
              <a:gd name="connsiteX0" fmla="*/ 2048480 w 5421918"/>
              <a:gd name="connsiteY0" fmla="*/ 6975987 h 6975987"/>
              <a:gd name="connsiteX1" fmla="*/ 0 w 5421918"/>
              <a:gd name="connsiteY1" fmla="*/ 0 h 6975987"/>
              <a:gd name="connsiteX2" fmla="*/ 2800757 w 5421918"/>
              <a:gd name="connsiteY2" fmla="*/ 2874 h 6975987"/>
              <a:gd name="connsiteX3" fmla="*/ 5421918 w 5421918"/>
              <a:gd name="connsiteY3" fmla="*/ 6950587 h 6975987"/>
              <a:gd name="connsiteX4" fmla="*/ 2048480 w 5421918"/>
              <a:gd name="connsiteY4" fmla="*/ 6975987 h 6975987"/>
              <a:gd name="connsiteX0" fmla="*/ 92680 w 3466118"/>
              <a:gd name="connsiteY0" fmla="*/ 7026787 h 7026787"/>
              <a:gd name="connsiteX1" fmla="*/ 0 w 3466118"/>
              <a:gd name="connsiteY1" fmla="*/ 0 h 7026787"/>
              <a:gd name="connsiteX2" fmla="*/ 844957 w 3466118"/>
              <a:gd name="connsiteY2" fmla="*/ 53674 h 7026787"/>
              <a:gd name="connsiteX3" fmla="*/ 3466118 w 3466118"/>
              <a:gd name="connsiteY3" fmla="*/ 7001387 h 7026787"/>
              <a:gd name="connsiteX4" fmla="*/ 92680 w 3466118"/>
              <a:gd name="connsiteY4" fmla="*/ 7026787 h 7026787"/>
              <a:gd name="connsiteX0" fmla="*/ 67280 w 3440718"/>
              <a:gd name="connsiteY0" fmla="*/ 6973113 h 6973113"/>
              <a:gd name="connsiteX1" fmla="*/ 0 w 3440718"/>
              <a:gd name="connsiteY1" fmla="*/ 47926 h 6973113"/>
              <a:gd name="connsiteX2" fmla="*/ 819557 w 3440718"/>
              <a:gd name="connsiteY2" fmla="*/ 0 h 6973113"/>
              <a:gd name="connsiteX3" fmla="*/ 3440718 w 3440718"/>
              <a:gd name="connsiteY3" fmla="*/ 6947713 h 6973113"/>
              <a:gd name="connsiteX4" fmla="*/ 67280 w 3440718"/>
              <a:gd name="connsiteY4" fmla="*/ 6973113 h 6973113"/>
              <a:gd name="connsiteX0" fmla="*/ 759956 w 4133394"/>
              <a:gd name="connsiteY0" fmla="*/ 7146810 h 7146810"/>
              <a:gd name="connsiteX1" fmla="*/ 0 w 4133394"/>
              <a:gd name="connsiteY1" fmla="*/ 0 h 7146810"/>
              <a:gd name="connsiteX2" fmla="*/ 692676 w 4133394"/>
              <a:gd name="connsiteY2" fmla="*/ 221623 h 7146810"/>
              <a:gd name="connsiteX3" fmla="*/ 1512233 w 4133394"/>
              <a:gd name="connsiteY3" fmla="*/ 173697 h 7146810"/>
              <a:gd name="connsiteX4" fmla="*/ 4133394 w 4133394"/>
              <a:gd name="connsiteY4" fmla="*/ 7121410 h 7146810"/>
              <a:gd name="connsiteX5" fmla="*/ 759956 w 4133394"/>
              <a:gd name="connsiteY5" fmla="*/ 7146810 h 7146810"/>
              <a:gd name="connsiteX0" fmla="*/ 307545 w 3680983"/>
              <a:gd name="connsiteY0" fmla="*/ 6973113 h 6973113"/>
              <a:gd name="connsiteX1" fmla="*/ 240265 w 3680983"/>
              <a:gd name="connsiteY1" fmla="*/ 47926 h 6973113"/>
              <a:gd name="connsiteX2" fmla="*/ 1059822 w 3680983"/>
              <a:gd name="connsiteY2" fmla="*/ 0 h 6973113"/>
              <a:gd name="connsiteX3" fmla="*/ 3680983 w 3680983"/>
              <a:gd name="connsiteY3" fmla="*/ 6947713 h 6973113"/>
              <a:gd name="connsiteX4" fmla="*/ 307545 w 3680983"/>
              <a:gd name="connsiteY4" fmla="*/ 6973113 h 6973113"/>
              <a:gd name="connsiteX0" fmla="*/ 303537 w 3688314"/>
              <a:gd name="connsiteY0" fmla="*/ 6984454 h 6984454"/>
              <a:gd name="connsiteX1" fmla="*/ 247596 w 3688314"/>
              <a:gd name="connsiteY1" fmla="*/ 47926 h 6984454"/>
              <a:gd name="connsiteX2" fmla="*/ 1067153 w 3688314"/>
              <a:gd name="connsiteY2" fmla="*/ 0 h 6984454"/>
              <a:gd name="connsiteX3" fmla="*/ 3688314 w 3688314"/>
              <a:gd name="connsiteY3" fmla="*/ 6947713 h 6984454"/>
              <a:gd name="connsiteX4" fmla="*/ 303537 w 3688314"/>
              <a:gd name="connsiteY4" fmla="*/ 6984454 h 6984454"/>
              <a:gd name="connsiteX0" fmla="*/ 104578 w 3489355"/>
              <a:gd name="connsiteY0" fmla="*/ 6984454 h 6984454"/>
              <a:gd name="connsiteX1" fmla="*/ 48637 w 3489355"/>
              <a:gd name="connsiteY1" fmla="*/ 47926 h 6984454"/>
              <a:gd name="connsiteX2" fmla="*/ 868194 w 3489355"/>
              <a:gd name="connsiteY2" fmla="*/ 0 h 6984454"/>
              <a:gd name="connsiteX3" fmla="*/ 3489355 w 3489355"/>
              <a:gd name="connsiteY3" fmla="*/ 6947713 h 6984454"/>
              <a:gd name="connsiteX4" fmla="*/ 104578 w 3489355"/>
              <a:gd name="connsiteY4" fmla="*/ 6984454 h 6984454"/>
              <a:gd name="connsiteX0" fmla="*/ 55941 w 3440718"/>
              <a:gd name="connsiteY0" fmla="*/ 6984454 h 6984454"/>
              <a:gd name="connsiteX1" fmla="*/ 0 w 3440718"/>
              <a:gd name="connsiteY1" fmla="*/ 47926 h 6984454"/>
              <a:gd name="connsiteX2" fmla="*/ 819557 w 3440718"/>
              <a:gd name="connsiteY2" fmla="*/ 0 h 6984454"/>
              <a:gd name="connsiteX3" fmla="*/ 3440718 w 3440718"/>
              <a:gd name="connsiteY3" fmla="*/ 6947713 h 6984454"/>
              <a:gd name="connsiteX4" fmla="*/ 55941 w 3440718"/>
              <a:gd name="connsiteY4" fmla="*/ 6984454 h 6984454"/>
              <a:gd name="connsiteX0" fmla="*/ 55941 w 3440718"/>
              <a:gd name="connsiteY0" fmla="*/ 7004570 h 7004570"/>
              <a:gd name="connsiteX1" fmla="*/ 0 w 3440718"/>
              <a:gd name="connsiteY1" fmla="*/ 0 h 7004570"/>
              <a:gd name="connsiteX2" fmla="*/ 819557 w 3440718"/>
              <a:gd name="connsiteY2" fmla="*/ 20116 h 7004570"/>
              <a:gd name="connsiteX3" fmla="*/ 3440718 w 3440718"/>
              <a:gd name="connsiteY3" fmla="*/ 6967829 h 7004570"/>
              <a:gd name="connsiteX4" fmla="*/ 55941 w 3440718"/>
              <a:gd name="connsiteY4" fmla="*/ 7004570 h 7004570"/>
              <a:gd name="connsiteX0" fmla="*/ 21925 w 3406702"/>
              <a:gd name="connsiteY0" fmla="*/ 6984454 h 6984454"/>
              <a:gd name="connsiteX1" fmla="*/ 0 w 3406702"/>
              <a:gd name="connsiteY1" fmla="*/ 36585 h 6984454"/>
              <a:gd name="connsiteX2" fmla="*/ 785541 w 3406702"/>
              <a:gd name="connsiteY2" fmla="*/ 0 h 6984454"/>
              <a:gd name="connsiteX3" fmla="*/ 3406702 w 3406702"/>
              <a:gd name="connsiteY3" fmla="*/ 6947713 h 6984454"/>
              <a:gd name="connsiteX4" fmla="*/ 21925 w 3406702"/>
              <a:gd name="connsiteY4" fmla="*/ 6984454 h 6984454"/>
              <a:gd name="connsiteX0" fmla="*/ 21925 w 3406702"/>
              <a:gd name="connsiteY0" fmla="*/ 7004570 h 7004570"/>
              <a:gd name="connsiteX1" fmla="*/ 0 w 3406702"/>
              <a:gd name="connsiteY1" fmla="*/ 0 h 7004570"/>
              <a:gd name="connsiteX2" fmla="*/ 785541 w 3406702"/>
              <a:gd name="connsiteY2" fmla="*/ 20116 h 7004570"/>
              <a:gd name="connsiteX3" fmla="*/ 3406702 w 3406702"/>
              <a:gd name="connsiteY3" fmla="*/ 6967829 h 7004570"/>
              <a:gd name="connsiteX4" fmla="*/ 21925 w 3406702"/>
              <a:gd name="connsiteY4" fmla="*/ 7004570 h 7004570"/>
              <a:gd name="connsiteX0" fmla="*/ 21925 w 3406702"/>
              <a:gd name="connsiteY0" fmla="*/ 6993230 h 6993230"/>
              <a:gd name="connsiteX1" fmla="*/ 0 w 3406702"/>
              <a:gd name="connsiteY1" fmla="*/ 0 h 6993230"/>
              <a:gd name="connsiteX2" fmla="*/ 785541 w 3406702"/>
              <a:gd name="connsiteY2" fmla="*/ 8776 h 6993230"/>
              <a:gd name="connsiteX3" fmla="*/ 3406702 w 3406702"/>
              <a:gd name="connsiteY3" fmla="*/ 6956489 h 6993230"/>
              <a:gd name="connsiteX4" fmla="*/ 21925 w 3406702"/>
              <a:gd name="connsiteY4" fmla="*/ 6993230 h 699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6702" h="6993230">
                <a:moveTo>
                  <a:pt x="21925" y="6993230"/>
                </a:moveTo>
                <a:cubicBezTo>
                  <a:pt x="14617" y="4677274"/>
                  <a:pt x="7308" y="2315956"/>
                  <a:pt x="0" y="0"/>
                </a:cubicBezTo>
                <a:lnTo>
                  <a:pt x="785541" y="8776"/>
                </a:lnTo>
                <a:lnTo>
                  <a:pt x="3406702" y="6956489"/>
                </a:lnTo>
                <a:lnTo>
                  <a:pt x="21925" y="699323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11009219" y="709339"/>
            <a:ext cx="1198801" cy="3112446"/>
          </a:xfrm>
          <a:prstGeom prst="rtTriangle">
            <a:avLst/>
          </a:prstGeom>
          <a:solidFill>
            <a:schemeClr val="accent2"/>
          </a:solidFill>
        </p:spPr>
        <p:txBody>
          <a:bodyPr/>
          <a:lstStyle>
            <a:lvl5pPr marL="1244600" indent="0">
              <a:buNone/>
              <a:defRPr baseline="0"/>
            </a:lvl5pPr>
          </a:lstStyle>
          <a:p>
            <a:pPr lvl="4"/>
            <a:r>
              <a:rPr lang="en-US" dirty="0"/>
              <a:t> </a:t>
            </a:r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4" hasCustomPrompt="1"/>
          </p:nvPr>
        </p:nvSpPr>
        <p:spPr>
          <a:xfrm>
            <a:off x="595254" y="268585"/>
            <a:ext cx="3355200" cy="1184400"/>
          </a:xfr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6389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ondertitel, tekst en éé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voettekst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Verdana" charset="0"/>
                <a:ea typeface="Verdana" charset="0"/>
              </a:rPr>
              <a:t>Titel van de presentatie</a:t>
            </a:r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</a:t>
            </a:r>
            <a:fld id="{141DC315-004D-734B-91F7-61E542849DC9}" type="datetimeFigureOut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19-10-2021</a:t>
            </a:fld>
            <a:r>
              <a:rPr kumimoji="0" lang="nl-NL" sz="1000" b="0" i="0" u="none" strike="noStrike" kern="1200" cap="none" spc="0" normalizeH="0" baseline="0" noProof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t> | </a:t>
            </a:r>
            <a:fld id="{2DAB09C5-3251-4B47-B002-D03712DC64C3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00339F"/>
              </a:solidFill>
              <a:effectLst/>
              <a:uLnTx/>
              <a:uFillTx/>
              <a:latin typeface="Verdana" charset="0"/>
              <a:ea typeface="Verdana" charset="0"/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232170" cy="3364843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7404847" y="683763"/>
            <a:ext cx="4126753" cy="4671220"/>
          </a:xfrm>
        </p:spPr>
        <p:txBody>
          <a:bodyPr tIns="144000"/>
          <a:lstStyle>
            <a:lvl1pPr algn="ctr">
              <a:defRPr sz="1200"/>
            </a:lvl1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GB"/>
          </a:p>
        </p:txBody>
      </p:sp>
      <p:sp>
        <p:nvSpPr>
          <p:cNvPr id="13" name="Titel 3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38800" cy="341050"/>
          </a:xfrm>
        </p:spPr>
        <p:txBody>
          <a:bodyPr tIns="36000" bIns="0"/>
          <a:lstStyle>
            <a:lvl1pPr>
              <a:defRPr sz="2200" strike="noStrike" baseline="0"/>
            </a:lvl1pPr>
          </a:lstStyle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14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731838" y="1104151"/>
            <a:ext cx="1679370" cy="335852"/>
          </a:xfrm>
          <a:solidFill>
            <a:schemeClr val="accent1"/>
          </a:solidFill>
        </p:spPr>
        <p:txBody>
          <a:bodyPr wrap="none" lIns="0" tIns="36000" bIns="36000" anchor="t" anchorCtr="0">
            <a:spAutoFit/>
          </a:bodyPr>
          <a:lstStyle>
            <a:lvl1pPr marL="96838" indent="0" algn="l">
              <a:buNone/>
              <a:tabLst/>
              <a:defRPr lang="nl-NL" sz="1800" kern="1200" cap="all" baseline="0" dirty="0" smtClean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302644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417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4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281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292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917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5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25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3515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1B6CB-EA61-463B-9BE6-C973201B093E}" type="datetimeFigureOut">
              <a:rPr lang="nl-NL" smtClean="0"/>
              <a:t>19-10-2021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A41A9-402C-4B38-AED4-AF722CC509D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5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1951" y="179388"/>
            <a:ext cx="1107651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tittelstil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27767" y="869950"/>
            <a:ext cx="9417051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304800" y="4419600"/>
            <a:ext cx="1727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nb-NO" sz="1800"/>
          </a:p>
        </p:txBody>
      </p:sp>
      <p:sp>
        <p:nvSpPr>
          <p:cNvPr id="1058" name="Line 34"/>
          <p:cNvSpPr>
            <a:spLocks noChangeShapeType="1"/>
          </p:cNvSpPr>
          <p:nvPr/>
        </p:nvSpPr>
        <p:spPr bwMode="auto">
          <a:xfrm>
            <a:off x="488951" y="609600"/>
            <a:ext cx="11218333" cy="0"/>
          </a:xfrm>
          <a:prstGeom prst="line">
            <a:avLst/>
          </a:prstGeom>
          <a:noFill/>
          <a:ln w="6350">
            <a:solidFill>
              <a:srgbClr val="1F354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b-NO" sz="1800"/>
          </a:p>
        </p:txBody>
      </p:sp>
      <p:pic>
        <p:nvPicPr>
          <p:cNvPr id="20486" name="Picture 36" descr="NIFU_Logo-skisser3_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684" y="5932489"/>
            <a:ext cx="795867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1" name="Rectangle 37"/>
          <p:cNvSpPr>
            <a:spLocks noChangeArrowheads="1"/>
          </p:cNvSpPr>
          <p:nvPr/>
        </p:nvSpPr>
        <p:spPr bwMode="auto">
          <a:xfrm>
            <a:off x="1993900" y="815975"/>
            <a:ext cx="9417051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85750" indent="-285750" eaLnBrk="1" hangingPunct="1">
              <a:spcBef>
                <a:spcPct val="40000"/>
              </a:spcBef>
              <a:spcAft>
                <a:spcPct val="30000"/>
              </a:spcAft>
              <a:buClr>
                <a:srgbClr val="FF3300"/>
              </a:buClr>
              <a:buFont typeface="Wingdings" pitchFamily="2" charset="2"/>
              <a:buChar char="n"/>
              <a:defRPr/>
            </a:pPr>
            <a:endParaRPr lang="en-GB" sz="2000"/>
          </a:p>
        </p:txBody>
      </p:sp>
      <p:sp>
        <p:nvSpPr>
          <p:cNvPr id="1064" name="Text Box 40"/>
          <p:cNvSpPr txBox="1">
            <a:spLocks noChangeArrowheads="1"/>
          </p:cNvSpPr>
          <p:nvPr/>
        </p:nvSpPr>
        <p:spPr bwMode="auto">
          <a:xfrm>
            <a:off x="4074584" y="6330950"/>
            <a:ext cx="3867149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nb-NO" sz="700"/>
              <a:t>NIFU STEP  Studies in Innovation, Research and Education</a:t>
            </a:r>
          </a:p>
        </p:txBody>
      </p:sp>
    </p:spTree>
    <p:extLst>
      <p:ext uri="{BB962C8B-B14F-4D97-AF65-F5344CB8AC3E}">
        <p14:creationId xmlns:p14="http://schemas.microsoft.com/office/powerpoint/2010/main" val="137301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rgbClr val="000066"/>
          </a:solidFill>
          <a:latin typeface="Verdana" pitchFamily="34" charset="0"/>
        </a:defRPr>
      </a:lvl9pPr>
    </p:titleStyle>
    <p:bodyStyle>
      <a:lvl1pPr marL="285750" indent="-285750" algn="l" rtl="0" eaLnBrk="0" fontAlgn="base" hangingPunct="0">
        <a:spcBef>
          <a:spcPct val="40000"/>
        </a:spcBef>
        <a:spcAft>
          <a:spcPct val="30000"/>
        </a:spcAft>
        <a:buClr>
          <a:srgbClr val="FF3300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85750" algn="l" rtl="0" eaLnBrk="0" fontAlgn="base" hangingPunct="0">
        <a:spcBef>
          <a:spcPct val="20000"/>
        </a:spcBef>
        <a:spcAft>
          <a:spcPct val="2000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81100" indent="-228600" algn="l" rtl="0" eaLnBrk="0" fontAlgn="base" hangingPunct="0">
        <a:spcBef>
          <a:spcPct val="20000"/>
        </a:spcBef>
        <a:spcAft>
          <a:spcPct val="20000"/>
        </a:spcAft>
        <a:buClr>
          <a:srgbClr val="5F5F5F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3pPr>
      <a:lvl4pPr marL="1676400" indent="-3048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Font typeface="Wingdings" pitchFamily="2" charset="2"/>
        <a:buChar char="ü"/>
        <a:defRPr sz="1600">
          <a:solidFill>
            <a:schemeClr val="tx1"/>
          </a:solidFill>
          <a:latin typeface="+mn-lt"/>
        </a:defRPr>
      </a:lvl4pPr>
      <a:lvl5pPr marL="2095500" indent="-2286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Font typeface="Wingdings" pitchFamily="2" charset="2"/>
        <a:buChar char="ü"/>
        <a:defRPr sz="1400">
          <a:solidFill>
            <a:schemeClr val="tx1"/>
          </a:solidFill>
          <a:latin typeface="+mn-lt"/>
        </a:defRPr>
      </a:lvl5pPr>
      <a:lvl6pPr marL="2552700" indent="-228600" algn="l" rtl="0" fontAlgn="base">
        <a:spcBef>
          <a:spcPct val="20000"/>
        </a:spcBef>
        <a:spcAft>
          <a:spcPct val="20000"/>
        </a:spcAft>
        <a:buClr>
          <a:schemeClr val="tx1"/>
        </a:buClr>
        <a:buFont typeface="Wingdings" pitchFamily="2" charset="2"/>
        <a:buChar char="ü"/>
        <a:defRPr sz="1400">
          <a:solidFill>
            <a:schemeClr val="tx1"/>
          </a:solidFill>
          <a:latin typeface="+mn-lt"/>
        </a:defRPr>
      </a:lvl6pPr>
      <a:lvl7pPr marL="3009900" indent="-228600" algn="l" rtl="0" fontAlgn="base">
        <a:spcBef>
          <a:spcPct val="20000"/>
        </a:spcBef>
        <a:spcAft>
          <a:spcPct val="20000"/>
        </a:spcAft>
        <a:buClr>
          <a:schemeClr val="tx1"/>
        </a:buClr>
        <a:buFont typeface="Wingdings" pitchFamily="2" charset="2"/>
        <a:buChar char="ü"/>
        <a:defRPr sz="1400">
          <a:solidFill>
            <a:schemeClr val="tx1"/>
          </a:solidFill>
          <a:latin typeface="+mn-lt"/>
        </a:defRPr>
      </a:lvl7pPr>
      <a:lvl8pPr marL="3467100" indent="-228600" algn="l" rtl="0" fontAlgn="base">
        <a:spcBef>
          <a:spcPct val="20000"/>
        </a:spcBef>
        <a:spcAft>
          <a:spcPct val="20000"/>
        </a:spcAft>
        <a:buClr>
          <a:schemeClr val="tx1"/>
        </a:buClr>
        <a:buFont typeface="Wingdings" pitchFamily="2" charset="2"/>
        <a:buChar char="ü"/>
        <a:defRPr sz="1400">
          <a:solidFill>
            <a:schemeClr val="tx1"/>
          </a:solidFill>
          <a:latin typeface="+mn-lt"/>
        </a:defRPr>
      </a:lvl8pPr>
      <a:lvl9pPr marL="3924300" indent="-228600" algn="l" rtl="0" fontAlgn="base">
        <a:spcBef>
          <a:spcPct val="20000"/>
        </a:spcBef>
        <a:spcAft>
          <a:spcPct val="20000"/>
        </a:spcAft>
        <a:buClr>
          <a:schemeClr val="tx1"/>
        </a:buClr>
        <a:buFont typeface="Wingdings" pitchFamily="2" charset="2"/>
        <a:buChar char="ü"/>
        <a:defRPr sz="14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11F7F-FE6D-D943-8FCC-6B1B16CEE67E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5E4C5-EAE9-914A-8568-3235713BD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3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i="0" kern="1200" baseline="0">
          <a:solidFill>
            <a:schemeClr val="tx1"/>
          </a:solidFill>
          <a:latin typeface="Antonio" charset="0"/>
          <a:ea typeface="Antonio" charset="0"/>
          <a:cs typeface="Antoni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 baseline="0">
          <a:solidFill>
            <a:srgbClr val="555555"/>
          </a:solidFill>
          <a:latin typeface="Work Sans" charset="0"/>
          <a:ea typeface="Work Sans" charset="0"/>
          <a:cs typeface="Work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 baseline="0">
          <a:solidFill>
            <a:srgbClr val="555555"/>
          </a:solidFill>
          <a:latin typeface="Work Sans" charset="0"/>
          <a:ea typeface="Work Sans" charset="0"/>
          <a:cs typeface="Work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 baseline="0">
          <a:solidFill>
            <a:srgbClr val="555555"/>
          </a:solidFill>
          <a:latin typeface="Work Sans" charset="0"/>
          <a:ea typeface="Work Sans" charset="0"/>
          <a:cs typeface="Work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rgbClr val="555555"/>
          </a:solidFill>
          <a:latin typeface="Work Sans" charset="0"/>
          <a:ea typeface="Work Sans" charset="0"/>
          <a:cs typeface="Work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 baseline="0">
          <a:solidFill>
            <a:srgbClr val="555555"/>
          </a:solidFill>
          <a:latin typeface="Work Sans" charset="0"/>
          <a:ea typeface="Work Sans" charset="0"/>
          <a:cs typeface="Work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79000">
              <a:schemeClr val="bg1">
                <a:tint val="98000"/>
                <a:satMod val="130000"/>
                <a:shade val="90000"/>
                <a:lumMod val="12000"/>
                <a:lumOff val="88000"/>
              </a:schemeClr>
            </a:gs>
            <a:gs pos="92000">
              <a:schemeClr val="bg1">
                <a:lumMod val="93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5976013"/>
            <a:ext cx="12192000" cy="86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6200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31838" y="645811"/>
            <a:ext cx="1079957" cy="377402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0" tIns="36000" rIns="144000" bIns="36000" rtlCol="0" anchor="b">
            <a:spAutoFit/>
          </a:bodyPr>
          <a:lstStyle/>
          <a:p>
            <a:r>
              <a:rPr lang="nl-NL" dirty="0"/>
              <a:t>Titel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8245" y="2026507"/>
            <a:ext cx="10616699" cy="3422774"/>
          </a:xfrm>
          <a:prstGeom prst="rect">
            <a:avLst/>
          </a:prstGeom>
        </p:spPr>
        <p:txBody>
          <a:bodyPr vert="horz" lIns="90000" tIns="45720" rIns="91440" bIns="4572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8610600" y="6265518"/>
            <a:ext cx="2743200" cy="1565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Titel van de presentatie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418139"/>
            <a:ext cx="2743200" cy="1737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r>
              <a:rPr lang="nl-NL"/>
              <a:t> </a:t>
            </a:r>
            <a:fld id="{141DC315-004D-734B-91F7-61E542849DC9}" type="datetimeFigureOut">
              <a:rPr lang="nl-NL" smtClean="0"/>
              <a:pPr/>
              <a:t>19-10-2021</a:t>
            </a:fld>
            <a:r>
              <a:rPr lang="nl-NL"/>
              <a:t> | </a:t>
            </a:r>
            <a:fld id="{2DAB09C5-3251-4B47-B002-D03712DC64C3}" type="slidenum">
              <a:rPr lang="nl-NL" smtClean="0"/>
              <a:pPr/>
              <a:t>‹#›</a:t>
            </a:fld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8" y="6098127"/>
            <a:ext cx="1500312" cy="66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4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</p:sldLayoutIdLst>
  <p:hf hdr="0"/>
  <p:txStyles>
    <p:titleStyle>
      <a:lvl1pPr marL="133350" indent="0" algn="l" defTabSz="914377" rtl="0" eaLnBrk="1" latinLnBrk="0" hangingPunct="1">
        <a:lnSpc>
          <a:spcPct val="90000"/>
        </a:lnSpc>
        <a:spcBef>
          <a:spcPct val="0"/>
        </a:spcBef>
        <a:buNone/>
        <a:tabLst/>
        <a:defRPr sz="2200" kern="1200" cap="all" baseline="0">
          <a:solidFill>
            <a:schemeClr val="bg1"/>
          </a:solidFill>
          <a:latin typeface="Verdana" charset="0"/>
          <a:ea typeface="Verdana" charset="0"/>
          <a:cs typeface="Verdana" charset="0"/>
        </a:defRPr>
      </a:lvl1pPr>
    </p:titleStyle>
    <p:bodyStyle>
      <a:lvl1pPr marL="0" indent="0" algn="l" defTabSz="914377" rtl="0" eaLnBrk="1" latinLnBrk="0" hangingPunct="1">
        <a:lnSpc>
          <a:spcPct val="95000"/>
        </a:lnSpc>
        <a:spcBef>
          <a:spcPts val="1000"/>
        </a:spcBef>
        <a:spcAft>
          <a:spcPts val="1000"/>
        </a:spcAft>
        <a:buFont typeface="Arial" charset="0"/>
        <a:buNone/>
        <a:defRPr sz="16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1pPr>
      <a:lvl2pPr marL="268288" indent="-2571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SzPct val="90000"/>
        <a:buFont typeface="LucidaGrande" charset="0"/>
        <a:buChar char="▶︎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2pPr>
      <a:lvl3pPr marL="671513" indent="-220663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SzPct val="90000"/>
        <a:buFont typeface="LucidaGrande" charset="0"/>
        <a:buChar char="▶︎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3pPr>
      <a:lvl4pPr marL="1073150" indent="-219075" algn="l" defTabSz="914377" rtl="0" eaLnBrk="1" latinLnBrk="0" hangingPunct="1">
        <a:lnSpc>
          <a:spcPct val="95000"/>
        </a:lnSpc>
        <a:spcBef>
          <a:spcPts val="500"/>
        </a:spcBef>
        <a:buClr>
          <a:srgbClr val="FF5000"/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4pPr>
      <a:lvl5pPr marL="1476375" indent="-231775" algn="l" defTabSz="914377" rtl="0" eaLnBrk="1" latinLnBrk="0" hangingPunct="1">
        <a:lnSpc>
          <a:spcPct val="95000"/>
        </a:lnSpc>
        <a:spcBef>
          <a:spcPts val="500"/>
        </a:spcBef>
        <a:buClr>
          <a:schemeClr val="bg1">
            <a:lumMod val="50000"/>
          </a:schemeClr>
        </a:buClr>
        <a:buFont typeface="Arial"/>
        <a:buChar char="•"/>
        <a:tabLst/>
        <a:defRPr sz="1400" kern="1200">
          <a:solidFill>
            <a:schemeClr val="accent1"/>
          </a:solidFill>
          <a:latin typeface="Verdana" charset="0"/>
          <a:ea typeface="Verdana" charset="0"/>
          <a:cs typeface="Verdana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588" y="5596524"/>
            <a:ext cx="3979657" cy="869664"/>
          </a:xfrm>
          <a:prstGeom prst="rect">
            <a:avLst/>
          </a:prstGeom>
        </p:spPr>
      </p:pic>
      <p:sp>
        <p:nvSpPr>
          <p:cNvPr id="19" name="Tekstvak 18"/>
          <p:cNvSpPr txBox="1"/>
          <p:nvPr/>
        </p:nvSpPr>
        <p:spPr>
          <a:xfrm>
            <a:off x="0" y="1777818"/>
            <a:ext cx="1219200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Impact of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Social</a:t>
            </a:r>
            <a:r>
              <a:rPr kumimoji="0" lang="nl-NL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 Sciences, </a:t>
            </a:r>
            <a:r>
              <a:rPr kumimoji="0" lang="nl-NL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Humanities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and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Arts Conference </a:t>
            </a:r>
          </a:p>
          <a:p>
            <a:pPr lvl="0" algn="ctr"/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The Parallel </a:t>
            </a:r>
            <a:r>
              <a:rPr lang="nl-NL" sz="3600" i="1" dirty="0" err="1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Session</a:t>
            </a:r>
            <a:r>
              <a:rPr lang="nl-NL" sz="3600" i="1" dirty="0">
                <a:solidFill>
                  <a:prstClr val="black">
                    <a:lumMod val="50000"/>
                  </a:prstClr>
                </a:solidFill>
                <a:latin typeface="Garamond" panose="02020404030301010803" pitchFamily="18" charset="0"/>
              </a:rPr>
              <a:t> on:  </a:t>
            </a:r>
            <a:endParaRPr kumimoji="0" lang="nl-NL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  <a:p>
            <a:pPr lvl="0" algn="ctr"/>
            <a:r>
              <a:rPr lang="en-US" sz="4800" b="1" dirty="0">
                <a:solidFill>
                  <a:srgbClr val="820000"/>
                </a:solidFill>
                <a:latin typeface="Garamond" panose="02020404030301010803" pitchFamily="18" charset="0"/>
              </a:rPr>
              <a:t>Institutional Assessment of Impact for Different Disciplines</a:t>
            </a:r>
            <a:endParaRPr kumimoji="0" lang="nl-NL" sz="4800" b="1" i="0" u="none" strike="noStrike" kern="1200" cap="none" spc="0" normalizeH="0" baseline="0" noProof="0" dirty="0">
              <a:ln>
                <a:noFill/>
              </a:ln>
              <a:solidFill>
                <a:srgbClr val="820000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2220690" y="5102943"/>
            <a:ext cx="778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prstClr val="black"/>
                </a:solidFill>
                <a:latin typeface="Garamond" panose="02020404030301010803" pitchFamily="18" charset="0"/>
              </a:rPr>
              <a:t>13 October, 2021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977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5571FE-423E-4B5B-A26D-57B1631A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1800" b="1" dirty="0">
                <a:solidFill>
                  <a:srgbClr val="FFC000"/>
                </a:solidFill>
              </a:rPr>
              <a:t>A </a:t>
            </a:r>
            <a:r>
              <a:rPr lang="nb-NO" sz="1800" b="1" dirty="0" err="1">
                <a:solidFill>
                  <a:srgbClr val="FFC000"/>
                </a:solidFill>
              </a:rPr>
              <a:t>broad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chemeClr val="bg1"/>
                </a:solidFill>
              </a:rPr>
              <a:t>understanding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of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impact</a:t>
            </a:r>
            <a:r>
              <a:rPr lang="nb-NO" sz="1800" b="1" dirty="0">
                <a:solidFill>
                  <a:srgbClr val="FFC000"/>
                </a:solidFill>
              </a:rPr>
              <a:t> is </a:t>
            </a:r>
            <a:r>
              <a:rPr lang="nb-NO" sz="1800" b="1" dirty="0" err="1">
                <a:solidFill>
                  <a:srgbClr val="FFC000"/>
                </a:solidFill>
              </a:rPr>
              <a:t>good</a:t>
            </a:r>
            <a:r>
              <a:rPr lang="nb-NO" sz="1800" b="1" dirty="0">
                <a:solidFill>
                  <a:srgbClr val="FFC000"/>
                </a:solidFill>
              </a:rPr>
              <a:t> for </a:t>
            </a:r>
            <a:r>
              <a:rPr lang="nb-NO" sz="1800" b="1" dirty="0" err="1">
                <a:solidFill>
                  <a:srgbClr val="FFC000"/>
                </a:solidFill>
              </a:rPr>
              <a:t>the</a:t>
            </a:r>
            <a:r>
              <a:rPr lang="nb-NO" sz="1800" b="1" dirty="0">
                <a:solidFill>
                  <a:srgbClr val="FFC000"/>
                </a:solidFill>
              </a:rPr>
              <a:t> SSH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17C639-B4CF-4DE0-ABE8-16CDB92D1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A21AF50-D558-4597-A110-E023D3282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62" y="1316736"/>
            <a:ext cx="6971982" cy="5226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288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5571FE-423E-4B5B-A26D-57B1631A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1800" b="1" dirty="0">
                <a:solidFill>
                  <a:srgbClr val="FFC000"/>
                </a:solidFill>
              </a:rPr>
              <a:t>A </a:t>
            </a:r>
            <a:r>
              <a:rPr lang="nb-NO" sz="1800" b="1" dirty="0" err="1">
                <a:solidFill>
                  <a:srgbClr val="FFC000"/>
                </a:solidFill>
              </a:rPr>
              <a:t>broad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chemeClr val="bg1"/>
                </a:solidFill>
              </a:rPr>
              <a:t>definition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of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impact</a:t>
            </a:r>
            <a:r>
              <a:rPr lang="nb-NO" sz="1800" b="1" dirty="0">
                <a:solidFill>
                  <a:srgbClr val="FFC000"/>
                </a:solidFill>
              </a:rPr>
              <a:t> is </a:t>
            </a:r>
            <a:r>
              <a:rPr lang="nb-NO" sz="1800" b="1" dirty="0" err="1">
                <a:solidFill>
                  <a:srgbClr val="FFC000"/>
                </a:solidFill>
              </a:rPr>
              <a:t>good</a:t>
            </a:r>
            <a:r>
              <a:rPr lang="nb-NO" sz="1800" b="1" dirty="0">
                <a:solidFill>
                  <a:srgbClr val="FFC000"/>
                </a:solidFill>
              </a:rPr>
              <a:t> for </a:t>
            </a:r>
            <a:r>
              <a:rPr lang="nb-NO" sz="1800" b="1" dirty="0" err="1">
                <a:solidFill>
                  <a:srgbClr val="FFC000"/>
                </a:solidFill>
              </a:rPr>
              <a:t>the</a:t>
            </a:r>
            <a:r>
              <a:rPr lang="nb-NO" sz="1800" b="1" dirty="0">
                <a:solidFill>
                  <a:srgbClr val="FFC000"/>
                </a:solidFill>
              </a:rPr>
              <a:t> SSH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17C639-B4CF-4DE0-ABE8-16CDB92D1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A21AF50-D558-4597-A110-E023D32823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62" y="1316736"/>
            <a:ext cx="6971982" cy="52260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DF7EB645-EAA5-4993-9AB6-B1C575FF9AC3}"/>
              </a:ext>
            </a:extLst>
          </p:cNvPr>
          <p:cNvSpPr txBox="1"/>
          <p:nvPr/>
        </p:nvSpPr>
        <p:spPr>
          <a:xfrm>
            <a:off x="3256821" y="819469"/>
            <a:ext cx="6040741" cy="132343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Pts val="1800"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An effect on, change or benefit to the economy, society, culture, public policy or services, health, the environment or quality of life, beyond academia</a:t>
            </a:r>
          </a:p>
        </p:txBody>
      </p:sp>
    </p:spTree>
    <p:extLst>
      <p:ext uri="{BB962C8B-B14F-4D97-AF65-F5344CB8AC3E}">
        <p14:creationId xmlns:p14="http://schemas.microsoft.com/office/powerpoint/2010/main" val="1254534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464" y="179388"/>
            <a:ext cx="8531161" cy="457200"/>
          </a:xfrm>
        </p:spPr>
        <p:txBody>
          <a:bodyPr/>
          <a:lstStyle/>
          <a:p>
            <a:br>
              <a:rPr lang="nb-NO" sz="1800" b="1" dirty="0">
                <a:solidFill>
                  <a:srgbClr val="FFC000"/>
                </a:solidFill>
              </a:rPr>
            </a:br>
            <a:br>
              <a:rPr lang="nb-NO" sz="1800" b="1" dirty="0">
                <a:solidFill>
                  <a:srgbClr val="FFC000"/>
                </a:solidFill>
              </a:rPr>
            </a:br>
            <a:r>
              <a:rPr lang="nb-NO" sz="1800" b="1" dirty="0">
                <a:solidFill>
                  <a:srgbClr val="FFC000"/>
                </a:solidFill>
              </a:rPr>
              <a:t>A </a:t>
            </a:r>
            <a:r>
              <a:rPr lang="nb-NO" sz="1800" b="1" dirty="0">
                <a:solidFill>
                  <a:schemeClr val="bg1"/>
                </a:solidFill>
              </a:rPr>
              <a:t>linear </a:t>
            </a:r>
            <a:r>
              <a:rPr lang="nb-NO" sz="1800" b="1" dirty="0" err="1">
                <a:solidFill>
                  <a:schemeClr val="bg1"/>
                </a:solidFill>
              </a:rPr>
              <a:t>model</a:t>
            </a:r>
            <a:r>
              <a:rPr lang="nb-NO" sz="1800" b="1" dirty="0">
                <a:solidFill>
                  <a:schemeClr val="bg1"/>
                </a:solidFill>
              </a:rPr>
              <a:t> </a:t>
            </a:r>
            <a:r>
              <a:rPr lang="nb-NO" sz="1800" b="1" dirty="0">
                <a:solidFill>
                  <a:srgbClr val="FFC000"/>
                </a:solidFill>
              </a:rPr>
              <a:t>for </a:t>
            </a:r>
            <a:r>
              <a:rPr lang="nb-NO" sz="1800" b="1" dirty="0" err="1">
                <a:solidFill>
                  <a:srgbClr val="FFC000"/>
                </a:solidFill>
              </a:rPr>
              <a:t>understanding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societal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interaction</a:t>
            </a:r>
            <a:r>
              <a:rPr lang="nb-NO" sz="1800" b="1" dirty="0">
                <a:solidFill>
                  <a:srgbClr val="FFC000"/>
                </a:solidFill>
              </a:rPr>
              <a:t>,</a:t>
            </a:r>
            <a:br>
              <a:rPr lang="nb-NO" sz="1800" b="1" dirty="0">
                <a:solidFill>
                  <a:srgbClr val="FFC000"/>
                </a:solidFill>
              </a:rPr>
            </a:br>
            <a:r>
              <a:rPr lang="nb-NO" sz="1800" b="1" dirty="0">
                <a:solidFill>
                  <a:srgbClr val="FFC000"/>
                </a:solidFill>
              </a:rPr>
              <a:t>and case studies </a:t>
            </a:r>
            <a:r>
              <a:rPr lang="nb-NO" sz="1800" b="1" dirty="0" err="1">
                <a:solidFill>
                  <a:srgbClr val="FFC000"/>
                </a:solidFill>
              </a:rPr>
              <a:t>documenting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>
                <a:solidFill>
                  <a:schemeClr val="bg1"/>
                </a:solidFill>
              </a:rPr>
              <a:t>‘</a:t>
            </a:r>
            <a:r>
              <a:rPr lang="nb-NO" sz="1800" b="1" dirty="0" err="1">
                <a:solidFill>
                  <a:schemeClr val="bg1"/>
                </a:solidFill>
              </a:rPr>
              <a:t>extraordinary</a:t>
            </a:r>
            <a:r>
              <a:rPr lang="nb-NO" sz="1800" b="1" dirty="0">
                <a:solidFill>
                  <a:schemeClr val="bg1"/>
                </a:solidFill>
              </a:rPr>
              <a:t>’ </a:t>
            </a:r>
            <a:r>
              <a:rPr lang="nb-NO" sz="1800" b="1" dirty="0" err="1">
                <a:solidFill>
                  <a:schemeClr val="bg1"/>
                </a:solidFill>
              </a:rPr>
              <a:t>individual</a:t>
            </a:r>
            <a:r>
              <a:rPr lang="nb-NO" sz="1800" b="1" dirty="0">
                <a:solidFill>
                  <a:schemeClr val="bg1"/>
                </a:solidFill>
              </a:rPr>
              <a:t> </a:t>
            </a:r>
            <a:r>
              <a:rPr lang="nb-NO" sz="1800" b="1" dirty="0" err="1">
                <a:solidFill>
                  <a:schemeClr val="bg1"/>
                </a:solidFill>
              </a:rPr>
              <a:t>impact</a:t>
            </a:r>
            <a:r>
              <a:rPr lang="nb-NO" sz="1800" b="1" dirty="0">
                <a:solidFill>
                  <a:srgbClr val="FFC000"/>
                </a:solidFill>
              </a:rPr>
              <a:t>,</a:t>
            </a:r>
            <a:br>
              <a:rPr lang="nb-NO" sz="1800" b="1" dirty="0">
                <a:solidFill>
                  <a:srgbClr val="FFC000"/>
                </a:solidFill>
              </a:rPr>
            </a:br>
            <a:r>
              <a:rPr lang="nb-NO" sz="1800" b="1" dirty="0" err="1">
                <a:solidFill>
                  <a:srgbClr val="FFC000"/>
                </a:solidFill>
              </a:rPr>
              <a:t>are</a:t>
            </a:r>
            <a:r>
              <a:rPr lang="nb-NO" sz="1800" b="1" dirty="0">
                <a:solidFill>
                  <a:srgbClr val="FFC000"/>
                </a:solidFill>
              </a:rPr>
              <a:t> not </a:t>
            </a:r>
            <a:r>
              <a:rPr lang="nb-NO" sz="1800" b="1" dirty="0" err="1">
                <a:solidFill>
                  <a:srgbClr val="FFC000"/>
                </a:solidFill>
              </a:rPr>
              <a:t>good</a:t>
            </a:r>
            <a:r>
              <a:rPr lang="nb-NO" sz="1800" b="1" dirty="0">
                <a:solidFill>
                  <a:srgbClr val="FFC000"/>
                </a:solidFill>
              </a:rPr>
              <a:t> for </a:t>
            </a:r>
            <a:r>
              <a:rPr lang="nb-NO" sz="1800" b="1" dirty="0" err="1">
                <a:solidFill>
                  <a:srgbClr val="FFC000"/>
                </a:solidFill>
              </a:rPr>
              <a:t>the</a:t>
            </a:r>
            <a:r>
              <a:rPr lang="nb-NO" sz="1800" b="1" dirty="0">
                <a:solidFill>
                  <a:srgbClr val="FFC000"/>
                </a:solidFill>
              </a:rPr>
              <a:t> SSH</a:t>
            </a:r>
            <a:br>
              <a:rPr lang="nb-NO" sz="1800" b="1" dirty="0">
                <a:solidFill>
                  <a:srgbClr val="FFC000"/>
                </a:solidFill>
              </a:rPr>
            </a:br>
            <a:endParaRPr lang="nb-NO" sz="1800" b="1" dirty="0">
              <a:solidFill>
                <a:srgbClr val="FFC000"/>
              </a:solidFill>
            </a:endParaRPr>
          </a:p>
        </p:txBody>
      </p:sp>
      <p:pic>
        <p:nvPicPr>
          <p:cNvPr id="6" name="Plassholder for innhol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">
            <a:off x="6625349" y="1374717"/>
            <a:ext cx="3310430" cy="4679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kstSylinder 7"/>
          <p:cNvSpPr txBox="1"/>
          <p:nvPr/>
        </p:nvSpPr>
        <p:spPr>
          <a:xfrm>
            <a:off x="1673971" y="3615740"/>
            <a:ext cx="6040741" cy="317009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SzPts val="1800"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Asking for narratives about: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ts val="1800"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•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The research that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underpinned the impact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: “This section should outline the key research insights or findings that underpinned the impact, and provide details of what research was undertaken, when, and by whom,”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SzPts val="1800"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•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The resulting impact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: “A clear explanation of the process or means through which the research led to, underpinned or made a contribution to the impact (for example, how it was disseminated, how it came to influence users or beneficiaries, or how it came to be exploited, taken up or applied).”</a:t>
            </a:r>
          </a:p>
        </p:txBody>
      </p:sp>
      <p:pic>
        <p:nvPicPr>
          <p:cNvPr id="5" name="Picture 14" descr="Bilderesultat for impact">
            <a:extLst>
              <a:ext uri="{FF2B5EF4-FFF2-40B4-BE49-F238E27FC236}">
                <a16:creationId xmlns:a16="http://schemas.microsoft.com/office/drawing/2014/main" id="{6CB40219-A506-4E18-8DE6-5A1E5AB09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914" y="1164337"/>
            <a:ext cx="3133447" cy="17710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155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463" y="179388"/>
            <a:ext cx="8644018" cy="457200"/>
          </a:xfrm>
        </p:spPr>
        <p:txBody>
          <a:bodyPr/>
          <a:lstStyle/>
          <a:p>
            <a:br>
              <a:rPr lang="nb-NO" sz="1800" b="1" dirty="0">
                <a:solidFill>
                  <a:srgbClr val="FFC000"/>
                </a:solidFill>
              </a:rPr>
            </a:br>
            <a:r>
              <a:rPr lang="nb-NO" sz="1800" b="1" dirty="0">
                <a:solidFill>
                  <a:srgbClr val="FFC000"/>
                </a:solidFill>
              </a:rPr>
              <a:t>Normal </a:t>
            </a:r>
            <a:r>
              <a:rPr lang="nb-NO" sz="1800" b="1" dirty="0" err="1">
                <a:solidFill>
                  <a:srgbClr val="FFC000"/>
                </a:solidFill>
              </a:rPr>
              <a:t>impact</a:t>
            </a:r>
            <a:r>
              <a:rPr lang="nb-NO" sz="1800" b="1" dirty="0">
                <a:solidFill>
                  <a:srgbClr val="FFC000"/>
                </a:solidFill>
              </a:rPr>
              <a:t> in </a:t>
            </a:r>
            <a:r>
              <a:rPr lang="nb-NO" sz="1800" b="1" dirty="0" err="1">
                <a:solidFill>
                  <a:srgbClr val="FFC000"/>
                </a:solidFill>
              </a:rPr>
              <a:t>classical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archaeology</a:t>
            </a:r>
            <a:r>
              <a:rPr lang="nb-NO" sz="1800" b="1" dirty="0">
                <a:solidFill>
                  <a:srgbClr val="FFC000"/>
                </a:solidFill>
              </a:rPr>
              <a:t>: </a:t>
            </a:r>
            <a:r>
              <a:rPr lang="nb-NO" sz="1800" b="1" dirty="0">
                <a:solidFill>
                  <a:schemeClr val="bg1"/>
                </a:solidFill>
              </a:rPr>
              <a:t>Palmyra</a:t>
            </a:r>
            <a:r>
              <a:rPr lang="nb-NO" sz="1800" b="1" dirty="0">
                <a:solidFill>
                  <a:srgbClr val="FFC000"/>
                </a:solidFill>
              </a:rPr>
              <a:t> in Syria</a:t>
            </a:r>
            <a:br>
              <a:rPr lang="nb-NO" sz="1800" b="1" dirty="0">
                <a:solidFill>
                  <a:srgbClr val="FFC000"/>
                </a:solidFill>
              </a:rPr>
            </a:br>
            <a:endParaRPr lang="nb-NO" sz="1800" dirty="0">
              <a:solidFill>
                <a:schemeClr val="bg1"/>
              </a:solidFill>
            </a:endParaRPr>
          </a:p>
        </p:txBody>
      </p:sp>
      <p:pic>
        <p:nvPicPr>
          <p:cNvPr id="4" name="Picture 2" descr="http://forskning.no/sites/forskning.no/files/styles/full_width/public/5_palmyra-oversikt.jpg?itok=VAMn2Ob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50" y="3916004"/>
            <a:ext cx="5083192" cy="25307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ilderesultat for jørgen christian meyer palmyr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38" y="1028144"/>
            <a:ext cx="3364523" cy="1892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uib.no/sites/w3.uib.no/files/w2/me/meyer_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50" y="1039600"/>
            <a:ext cx="1286558" cy="1930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5077970" y="3000534"/>
            <a:ext cx="2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Jørgen Christian Meyer, professor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archaeology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University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Bergen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7215354" y="2985841"/>
            <a:ext cx="30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Khaled Mohamad al-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Asaad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director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Palmyra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archaeological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site</a:t>
            </a:r>
            <a:endParaRPr lang="nb-NO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70BE-E23A-4611-BBE2-6BB618D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440" y="1026499"/>
            <a:ext cx="3361207" cy="577900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40000"/>
              </a:spcBef>
              <a:spcAft>
                <a:spcPct val="30000"/>
              </a:spcAft>
              <a:buClr>
                <a:srgbClr val="FF33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811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5F5F5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76400" indent="-3048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5pPr>
            <a:lvl6pPr marL="25527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6pPr>
            <a:lvl7pPr marL="30099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7pPr>
            <a:lvl8pPr marL="34671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8pPr>
            <a:lvl9pPr marL="39243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Today, investigations of the ancient Mediterranean civilizations are organized as </a:t>
            </a:r>
            <a:r>
              <a:rPr lang="en-US" sz="1600" b="1" kern="0" dirty="0">
                <a:solidFill>
                  <a:srgbClr val="000000"/>
                </a:solidFill>
                <a:latin typeface="Verdana"/>
              </a:rPr>
              <a:t>large projects </a:t>
            </a:r>
            <a:r>
              <a:rPr lang="en-US" sz="1600" kern="0" dirty="0">
                <a:solidFill>
                  <a:srgbClr val="000000"/>
                </a:solidFill>
                <a:latin typeface="Verdana"/>
              </a:rPr>
              <a:t>that are agreed with national authorities, funded from several countries, and performed in </a:t>
            </a:r>
            <a:r>
              <a:rPr lang="en-US" sz="1600" b="1" kern="0" dirty="0">
                <a:solidFill>
                  <a:srgbClr val="000000"/>
                </a:solidFill>
                <a:latin typeface="Verdana"/>
              </a:rPr>
              <a:t>international collaboration</a:t>
            </a:r>
            <a:r>
              <a:rPr lang="en-US" sz="1600" kern="0" dirty="0">
                <a:solidFill>
                  <a:srgbClr val="000000"/>
                </a:solidFill>
                <a:latin typeface="Verdana"/>
              </a:rPr>
              <a:t>. </a:t>
            </a:r>
          </a:p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One example is the </a:t>
            </a:r>
            <a:r>
              <a:rPr lang="en-US" sz="1600" b="1" kern="0" dirty="0">
                <a:solidFill>
                  <a:srgbClr val="000000"/>
                </a:solidFill>
                <a:latin typeface="Verdana"/>
              </a:rPr>
              <a:t>Norwegian-Syrian collaboration </a:t>
            </a:r>
            <a:r>
              <a:rPr lang="en-US" sz="1600" kern="0" dirty="0">
                <a:solidFill>
                  <a:srgbClr val="000000"/>
                </a:solidFill>
                <a:latin typeface="Verdana"/>
              </a:rPr>
              <a:t>on documenting the ancient UNESCO heritage of the archaeological site of Palmyra in Syria. </a:t>
            </a:r>
          </a:p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It started in 2008 and proceeded as a </a:t>
            </a:r>
            <a:r>
              <a:rPr lang="en-US" sz="1600" b="1" kern="0" dirty="0">
                <a:solidFill>
                  <a:srgbClr val="000000"/>
                </a:solidFill>
                <a:latin typeface="Verdana"/>
              </a:rPr>
              <a:t>normal </a:t>
            </a:r>
            <a:r>
              <a:rPr lang="en-US" sz="1600" kern="0" dirty="0">
                <a:solidFill>
                  <a:srgbClr val="000000"/>
                </a:solidFill>
                <a:latin typeface="Verdana"/>
              </a:rPr>
              <a:t>international archaeological project … </a:t>
            </a:r>
            <a:endParaRPr lang="en-US" kern="0" dirty="0">
              <a:solidFill>
                <a:srgbClr val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39528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463" y="179388"/>
            <a:ext cx="8644018" cy="457200"/>
          </a:xfrm>
        </p:spPr>
        <p:txBody>
          <a:bodyPr/>
          <a:lstStyle/>
          <a:p>
            <a:br>
              <a:rPr lang="nb-NO" sz="1800" b="1" dirty="0">
                <a:solidFill>
                  <a:srgbClr val="FFC000"/>
                </a:solidFill>
              </a:rPr>
            </a:br>
            <a:r>
              <a:rPr lang="nb-NO" sz="1800" b="1" dirty="0" err="1">
                <a:solidFill>
                  <a:srgbClr val="FFC000"/>
                </a:solidFill>
              </a:rPr>
              <a:t>Extraordinary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impact</a:t>
            </a:r>
            <a:r>
              <a:rPr lang="nb-NO" sz="1800" b="1" dirty="0">
                <a:solidFill>
                  <a:srgbClr val="FFC000"/>
                </a:solidFill>
              </a:rPr>
              <a:t>: </a:t>
            </a:r>
            <a:r>
              <a:rPr lang="nb-NO" sz="1800" b="1" dirty="0">
                <a:solidFill>
                  <a:schemeClr val="bg1"/>
                </a:solidFill>
              </a:rPr>
              <a:t>Palmyra</a:t>
            </a:r>
            <a:r>
              <a:rPr lang="nb-NO" sz="1800" b="1" dirty="0">
                <a:solidFill>
                  <a:srgbClr val="FFC000"/>
                </a:solidFill>
              </a:rPr>
              <a:t> in Syria</a:t>
            </a:r>
            <a:br>
              <a:rPr lang="nb-NO" sz="1800" b="1" dirty="0">
                <a:solidFill>
                  <a:srgbClr val="FFC000"/>
                </a:solidFill>
              </a:rPr>
            </a:br>
            <a:endParaRPr lang="nb-NO" sz="1800" dirty="0">
              <a:solidFill>
                <a:schemeClr val="bg1"/>
              </a:solidFill>
            </a:endParaRPr>
          </a:p>
        </p:txBody>
      </p:sp>
      <p:pic>
        <p:nvPicPr>
          <p:cNvPr id="12294" name="Picture 6" descr="Bilderesultat for jørgen christian meyer palmy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138" y="1028144"/>
            <a:ext cx="3364523" cy="1892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uib.no/sites/w3.uib.no/files/w2/me/meyer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50" y="1039600"/>
            <a:ext cx="1286558" cy="1930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5077970" y="3000534"/>
            <a:ext cx="2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Jørgen Christian Meyer, professor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archaeology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University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Bergen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7215354" y="2985841"/>
            <a:ext cx="30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Khaled Mohamad al-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Asaad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director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Palmyra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archaeological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site</a:t>
            </a:r>
            <a:endParaRPr lang="nb-NO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70BE-E23A-4611-BBE2-6BB618D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440" y="1026499"/>
            <a:ext cx="3361207" cy="577900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40000"/>
              </a:spcBef>
              <a:spcAft>
                <a:spcPct val="30000"/>
              </a:spcAft>
              <a:buClr>
                <a:srgbClr val="FF33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811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5F5F5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76400" indent="-3048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5pPr>
            <a:lvl6pPr marL="25527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6pPr>
            <a:lvl7pPr marL="30099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7pPr>
            <a:lvl8pPr marL="34671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8pPr>
            <a:lvl9pPr marL="39243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….until the outbreak of the civil war in 2011. </a:t>
            </a:r>
          </a:p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Then, Palmyra was bombed by ISIS. </a:t>
            </a:r>
          </a:p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The Syrian director of the site was beheaded while the Norwegian experts escaped. </a:t>
            </a:r>
          </a:p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The documentation work done before the destruction </a:t>
            </a:r>
            <a:r>
              <a:rPr lang="en-US" sz="1600" b="1" kern="0" dirty="0">
                <a:solidFill>
                  <a:srgbClr val="000000"/>
                </a:solidFill>
                <a:latin typeface="Verdana"/>
              </a:rPr>
              <a:t>now gained immense societal value and international interest</a:t>
            </a:r>
            <a:r>
              <a:rPr lang="en-US" sz="1600" kern="0" dirty="0">
                <a:solidFill>
                  <a:srgbClr val="000000"/>
                </a:solidFill>
                <a:latin typeface="Verdana"/>
              </a:rPr>
              <a:t>. </a:t>
            </a:r>
            <a:endParaRPr lang="en-US" kern="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0" name="Picture 4" descr="Bilderesultat for palmyra">
            <a:extLst>
              <a:ext uri="{FF2B5EF4-FFF2-40B4-BE49-F238E27FC236}">
                <a16:creationId xmlns:a16="http://schemas.microsoft.com/office/drawing/2014/main" id="{803CB87A-43B5-4605-AF74-A2300F9DF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133" y="3807191"/>
            <a:ext cx="4864937" cy="27365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301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5463" y="179388"/>
            <a:ext cx="8644018" cy="457200"/>
          </a:xfrm>
        </p:spPr>
        <p:txBody>
          <a:bodyPr/>
          <a:lstStyle/>
          <a:p>
            <a:br>
              <a:rPr lang="nb-NO" sz="1800" b="1" dirty="0">
                <a:solidFill>
                  <a:srgbClr val="FFC000"/>
                </a:solidFill>
              </a:rPr>
            </a:br>
            <a:r>
              <a:rPr lang="nb-NO" sz="1800" b="1" dirty="0" err="1">
                <a:solidFill>
                  <a:srgbClr val="FFC000"/>
                </a:solidFill>
              </a:rPr>
              <a:t>Extraordinary</a:t>
            </a:r>
            <a:r>
              <a:rPr lang="nb-NO" sz="1800" b="1" dirty="0">
                <a:solidFill>
                  <a:srgbClr val="FFC000"/>
                </a:solidFill>
              </a:rPr>
              <a:t> </a:t>
            </a:r>
            <a:r>
              <a:rPr lang="nb-NO" sz="1800" b="1" dirty="0" err="1">
                <a:solidFill>
                  <a:srgbClr val="FFC000"/>
                </a:solidFill>
              </a:rPr>
              <a:t>impact</a:t>
            </a:r>
            <a:r>
              <a:rPr lang="nb-NO" sz="1800" b="1" dirty="0">
                <a:solidFill>
                  <a:srgbClr val="FFC000"/>
                </a:solidFill>
              </a:rPr>
              <a:t>: </a:t>
            </a:r>
            <a:r>
              <a:rPr lang="nb-NO" sz="1800" b="1" dirty="0">
                <a:solidFill>
                  <a:schemeClr val="bg1"/>
                </a:solidFill>
              </a:rPr>
              <a:t>Palmyra</a:t>
            </a:r>
            <a:r>
              <a:rPr lang="nb-NO" sz="1800" b="1" dirty="0">
                <a:solidFill>
                  <a:srgbClr val="FFC000"/>
                </a:solidFill>
              </a:rPr>
              <a:t> in Syria</a:t>
            </a:r>
            <a:br>
              <a:rPr lang="nb-NO" sz="1800" b="1" dirty="0">
                <a:solidFill>
                  <a:srgbClr val="FFC000"/>
                </a:solidFill>
              </a:rPr>
            </a:br>
            <a:endParaRPr lang="nb-NO" sz="1800" dirty="0">
              <a:solidFill>
                <a:schemeClr val="bg1"/>
              </a:solidFill>
            </a:endParaRPr>
          </a:p>
        </p:txBody>
      </p:sp>
      <p:pic>
        <p:nvPicPr>
          <p:cNvPr id="12296" name="Picture 8" descr="http://www.uib.no/sites/w3.uib.no/files/w2/me/meyer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350" y="1039600"/>
            <a:ext cx="1286558" cy="19305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5077970" y="3000534"/>
            <a:ext cx="2548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Jørgen Christian Meyer, professor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archaeology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University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nb-NO" sz="1200" dirty="0" err="1">
                <a:solidFill>
                  <a:srgbClr val="000000"/>
                </a:solidFill>
                <a:latin typeface="Verdana" pitchFamily="34" charset="0"/>
              </a:rPr>
              <a:t>of</a:t>
            </a:r>
            <a:r>
              <a:rPr lang="nb-NO" sz="1200" dirty="0">
                <a:solidFill>
                  <a:srgbClr val="000000"/>
                </a:solidFill>
                <a:latin typeface="Verdana" pitchFamily="34" charset="0"/>
              </a:rPr>
              <a:t> Bergen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C0770BE-E23A-4611-BBE2-6BB618DDC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5440" y="1026499"/>
            <a:ext cx="3361207" cy="5779008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5750" indent="-285750" algn="l" rtl="0" eaLnBrk="0" fontAlgn="base" hangingPunct="0">
              <a:spcBef>
                <a:spcPct val="40000"/>
              </a:spcBef>
              <a:spcAft>
                <a:spcPct val="30000"/>
              </a:spcAft>
              <a:buClr>
                <a:srgbClr val="FF3300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85750" algn="l" rtl="0" eaLnBrk="0" fontAlgn="base" hangingPunct="0"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2pPr>
            <a:lvl3pPr marL="11811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rgbClr val="5F5F5F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3pPr>
            <a:lvl4pPr marL="1676400" indent="-3048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28600" algn="l" rtl="0" eaLnBrk="0" fontAlgn="base" hangingPunct="0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5pPr>
            <a:lvl6pPr marL="25527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6pPr>
            <a:lvl7pPr marL="30099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7pPr>
            <a:lvl8pPr marL="34671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8pPr>
            <a:lvl9pPr marL="3924300" indent="-228600" algn="l" rtl="0" fontAlgn="base"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Font typeface="Wingdings" pitchFamily="2" charset="2"/>
              <a:buChar char="ü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In 2016, the Norwegian scientists could report the </a:t>
            </a:r>
            <a:r>
              <a:rPr lang="en-US" sz="1600" b="1" kern="0" dirty="0">
                <a:solidFill>
                  <a:srgbClr val="000000"/>
                </a:solidFill>
                <a:latin typeface="Verdana"/>
              </a:rPr>
              <a:t>extraordinary impact </a:t>
            </a:r>
            <a:r>
              <a:rPr lang="en-US" sz="1600" kern="0" dirty="0">
                <a:solidFill>
                  <a:srgbClr val="000000"/>
                </a:solidFill>
                <a:latin typeface="Verdana"/>
              </a:rPr>
              <a:t>of their work to the national evaluation of societal impact in the humanities.</a:t>
            </a:r>
          </a:p>
          <a:p>
            <a:pPr eaLnBrk="1" hangingPunct="1">
              <a:defRPr/>
            </a:pPr>
            <a:r>
              <a:rPr lang="en-US" sz="1600" kern="0" dirty="0">
                <a:solidFill>
                  <a:srgbClr val="000000"/>
                </a:solidFill>
                <a:latin typeface="Verdana"/>
              </a:rPr>
              <a:t>Had Palmyra not been destructed, their work would have had the normal societal impact of the humanities and social sciences </a:t>
            </a:r>
            <a:r>
              <a:rPr lang="en-US" sz="1600" b="1" kern="0" dirty="0">
                <a:solidFill>
                  <a:srgbClr val="000000"/>
                </a:solidFill>
                <a:latin typeface="Verdana"/>
              </a:rPr>
              <a:t>that is often taken for granted and seldom receives attention</a:t>
            </a:r>
            <a:r>
              <a:rPr lang="en-US" sz="1600" kern="0" dirty="0">
                <a:solidFill>
                  <a:srgbClr val="000000"/>
                </a:solidFill>
                <a:latin typeface="Verdana"/>
              </a:rPr>
              <a:t>. </a:t>
            </a:r>
            <a:endParaRPr lang="en-US" kern="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1E3877FF-DD5E-4DB2-9DA5-D212958C4B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57" y="1039599"/>
            <a:ext cx="3172227" cy="44979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34946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b="1" dirty="0">
                <a:solidFill>
                  <a:srgbClr val="FFC000"/>
                </a:solidFill>
              </a:rPr>
              <a:t>Assessment and stimulation of normal societal interaction in the SSH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6281" y="1202200"/>
            <a:ext cx="7905750" cy="5235177"/>
          </a:xfr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sz="1800" dirty="0"/>
              <a:t>Each field of research and each research organization has </a:t>
            </a:r>
            <a:r>
              <a:rPr lang="en-US" sz="1800" b="1" dirty="0"/>
              <a:t>different and typical</a:t>
            </a:r>
            <a:r>
              <a:rPr lang="en-US" sz="1800" dirty="0"/>
              <a:t> interactions with society, e.g.</a:t>
            </a:r>
          </a:p>
          <a:p>
            <a:pPr lvl="1" eaLnBrk="1" hangingPunct="1">
              <a:defRPr/>
            </a:pPr>
            <a:r>
              <a:rPr lang="en-US" sz="1600" dirty="0"/>
              <a:t>Educational research engages with the school system</a:t>
            </a:r>
          </a:p>
          <a:p>
            <a:pPr lvl="1" eaLnBrk="1" hangingPunct="1">
              <a:defRPr/>
            </a:pPr>
            <a:r>
              <a:rPr lang="en-US" sz="1600" dirty="0"/>
              <a:t>Legal research engages with the legal system</a:t>
            </a:r>
          </a:p>
          <a:p>
            <a:pPr lvl="1" eaLnBrk="1" hangingPunct="1">
              <a:defRPr/>
            </a:pPr>
            <a:r>
              <a:rPr lang="en-US" sz="1600" dirty="0"/>
              <a:t>Sociological research engages with, e.g., the social welfare system</a:t>
            </a:r>
          </a:p>
          <a:p>
            <a:pPr lvl="1" eaLnBrk="1" hangingPunct="1">
              <a:defRPr/>
            </a:pPr>
            <a:r>
              <a:rPr lang="en-US" sz="1600" dirty="0"/>
              <a:t>Historical research engages with institutions and agendas asking for the memory of society</a:t>
            </a:r>
          </a:p>
          <a:p>
            <a:pPr eaLnBrk="1" hangingPunct="1">
              <a:defRPr/>
            </a:pPr>
            <a:r>
              <a:rPr lang="en-US" sz="1800" dirty="0"/>
              <a:t>These specific modes of interaction represent more specific organizational-level </a:t>
            </a:r>
            <a:r>
              <a:rPr lang="en-US" sz="1800" b="1" dirty="0"/>
              <a:t>purposes</a:t>
            </a:r>
            <a:endParaRPr lang="en-US" sz="1800" dirty="0"/>
          </a:p>
          <a:p>
            <a:pPr eaLnBrk="1" hangingPunct="1">
              <a:defRPr/>
            </a:pPr>
            <a:r>
              <a:rPr lang="en-US" sz="1800" dirty="0"/>
              <a:t>Evaluations should relate to such purposes and </a:t>
            </a:r>
            <a:r>
              <a:rPr lang="en-US" sz="1800" b="1" dirty="0"/>
              <a:t>advise on improvements</a:t>
            </a:r>
          </a:p>
          <a:p>
            <a:pPr eaLnBrk="1" hangingPunct="1">
              <a:defRPr/>
            </a:pPr>
            <a:r>
              <a:rPr lang="en-US" sz="1800" dirty="0"/>
              <a:t>Organizations on </a:t>
            </a:r>
            <a:r>
              <a:rPr lang="en-US" sz="1800" b="1" dirty="0"/>
              <a:t>both sides</a:t>
            </a:r>
            <a:r>
              <a:rPr lang="en-US" sz="1800" dirty="0"/>
              <a:t> of the interaction should be allowed to ‘speak’ to the evaluation.</a:t>
            </a:r>
          </a:p>
        </p:txBody>
      </p:sp>
    </p:spTree>
    <p:extLst>
      <p:ext uri="{BB962C8B-B14F-4D97-AF65-F5344CB8AC3E}">
        <p14:creationId xmlns:p14="http://schemas.microsoft.com/office/powerpoint/2010/main" val="2356724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sz="1800" b="1" dirty="0">
                <a:solidFill>
                  <a:srgbClr val="FFC000"/>
                </a:solidFill>
              </a:rPr>
            </a:br>
            <a:r>
              <a:rPr lang="en-GB" sz="1800" b="1" dirty="0">
                <a:solidFill>
                  <a:srgbClr val="FFC000"/>
                </a:solidFill>
              </a:rPr>
              <a:t>We will now have the two presentations before we return to the discussion</a:t>
            </a:r>
            <a:br>
              <a:rPr lang="en-US" sz="1800" b="1" dirty="0">
                <a:solidFill>
                  <a:srgbClr val="FFC000"/>
                </a:solidFill>
              </a:rPr>
            </a:br>
            <a:endParaRPr lang="en-GB" sz="1800" b="1" dirty="0">
              <a:solidFill>
                <a:srgbClr val="FFC000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C05BED3-572D-48A1-B89E-EC2C01E9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317" y="955810"/>
            <a:ext cx="5787812" cy="32556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2EFF344A-CD04-48B1-BBF4-C3FB18474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005" y="3375923"/>
            <a:ext cx="5871447" cy="33026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9988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z="1800" b="1" dirty="0">
                <a:solidFill>
                  <a:srgbClr val="FFC000"/>
                </a:solidFill>
              </a:rPr>
              <a:t>Questions for discussion – a selection based on our presentations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6281" y="1202200"/>
            <a:ext cx="7905750" cy="5235177"/>
          </a:xfr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1800" dirty="0"/>
              <a:t>Impact evaluation in the SSH</a:t>
            </a:r>
          </a:p>
          <a:p>
            <a:pPr lvl="1" eaLnBrk="1" hangingPunct="1">
              <a:defRPr/>
            </a:pPr>
            <a:r>
              <a:rPr lang="en-US" sz="1600" dirty="0"/>
              <a:t>Representing power and control of knowledge </a:t>
            </a:r>
            <a:r>
              <a:rPr lang="en-US" sz="1600" b="1" dirty="0"/>
              <a:t>or</a:t>
            </a:r>
            <a:r>
              <a:rPr lang="en-US" sz="1600" dirty="0"/>
              <a:t> opening up participation in science?</a:t>
            </a:r>
          </a:p>
          <a:p>
            <a:pPr lvl="1" eaLnBrk="1" hangingPunct="1">
              <a:defRPr/>
            </a:pPr>
            <a:r>
              <a:rPr lang="en-US" sz="1600" dirty="0"/>
              <a:t>Making the humanities and social sciences vulnerable </a:t>
            </a:r>
            <a:r>
              <a:rPr lang="en-US" sz="1600" b="1" dirty="0"/>
              <a:t>or</a:t>
            </a:r>
            <a:r>
              <a:rPr lang="en-US" sz="1600" dirty="0"/>
              <a:t> making previously unrewarded research visible?</a:t>
            </a:r>
          </a:p>
          <a:p>
            <a:pPr lvl="1" eaLnBrk="1" hangingPunct="1">
              <a:defRPr/>
            </a:pPr>
            <a:r>
              <a:rPr lang="en-US" sz="1600" dirty="0"/>
              <a:t>Encouraging co-production of science with society </a:t>
            </a:r>
            <a:r>
              <a:rPr lang="en-US" sz="1600" b="1" dirty="0"/>
              <a:t>or</a:t>
            </a:r>
            <a:r>
              <a:rPr lang="en-US" sz="1600" dirty="0"/>
              <a:t> silencing politically sensitive participatory research?</a:t>
            </a:r>
          </a:p>
          <a:p>
            <a:pPr lvl="1" eaLnBrk="1" hangingPunct="1">
              <a:defRPr/>
            </a:pPr>
            <a:r>
              <a:rPr lang="en-US" sz="1600" dirty="0"/>
              <a:t>Academic freedom </a:t>
            </a:r>
            <a:r>
              <a:rPr lang="en-US" sz="1600" b="1" dirty="0"/>
              <a:t>vs.</a:t>
            </a:r>
            <a:r>
              <a:rPr lang="en-US" sz="1600" dirty="0"/>
              <a:t> directing research; balance of impact </a:t>
            </a:r>
            <a:r>
              <a:rPr lang="en-US" sz="1600" b="1" dirty="0"/>
              <a:t>vs.</a:t>
            </a:r>
            <a:r>
              <a:rPr lang="en-US" sz="1600" dirty="0"/>
              <a:t> blue skies research?</a:t>
            </a:r>
          </a:p>
          <a:p>
            <a:pPr lvl="1" eaLnBrk="1" hangingPunct="1">
              <a:defRPr/>
            </a:pPr>
            <a:r>
              <a:rPr lang="en-US" sz="1600" dirty="0"/>
              <a:t>Metrics possible? Risk of simplification and misuse.</a:t>
            </a:r>
          </a:p>
          <a:p>
            <a:pPr lvl="1" eaLnBrk="1" hangingPunct="1">
              <a:defRPr/>
            </a:pPr>
            <a:r>
              <a:rPr lang="en-US" sz="1600" dirty="0"/>
              <a:t>The burden of impact documentation and classification</a:t>
            </a:r>
          </a:p>
          <a:p>
            <a:pPr lvl="1" eaLnBrk="1" hangingPunct="1">
              <a:defRPr/>
            </a:pPr>
            <a:r>
              <a:rPr lang="en-US" sz="1600" dirty="0"/>
              <a:t>How to document interaction without outputs? </a:t>
            </a:r>
          </a:p>
          <a:p>
            <a:pPr eaLnBrk="1" hangingPunct="1">
              <a:defRPr/>
            </a:pPr>
            <a:r>
              <a:rPr lang="en-US" sz="1800" dirty="0"/>
              <a:t>The ‘assignment’ of this session:</a:t>
            </a:r>
          </a:p>
          <a:p>
            <a:pPr lvl="1" eaLnBrk="1" hangingPunct="1">
              <a:defRPr/>
            </a:pPr>
            <a:r>
              <a:rPr lang="en-US" sz="1600" dirty="0"/>
              <a:t>When can assessment be aligned between disciplines, and </a:t>
            </a:r>
          </a:p>
          <a:p>
            <a:pPr lvl="1" eaLnBrk="1" hangingPunct="1">
              <a:defRPr/>
            </a:pPr>
            <a:r>
              <a:rPr lang="en-US" sz="1600" dirty="0"/>
              <a:t>where are the differences in approach, tools or methods needed?</a:t>
            </a:r>
          </a:p>
          <a:p>
            <a:pPr lvl="1" eaLnBrk="1" hangingPunct="1">
              <a:defRPr/>
            </a:pPr>
            <a:endParaRPr lang="en-US" sz="1600" dirty="0"/>
          </a:p>
          <a:p>
            <a:pPr lvl="1" eaLnBrk="1" hangingPunct="1"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42700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Claire Donovan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Professor and Deputy Head of School (Research &amp; Enterprise), University of Greenwich, United Kingdom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296485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159729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Straight Connector 12">
            <a:extLst>
              <a:ext uri="{FF2B5EF4-FFF2-40B4-BE49-F238E27FC236}">
                <a16:creationId xmlns:a16="http://schemas.microsoft.com/office/drawing/2014/main" id="{4D25E369-C5AE-4ABA-9CCF-2CF83B8DD8A4}"/>
              </a:ext>
            </a:extLst>
          </p:cNvPr>
          <p:cNvCxnSpPr>
            <a:cxnSpLocks/>
          </p:cNvCxnSpPr>
          <p:nvPr/>
        </p:nvCxnSpPr>
        <p:spPr>
          <a:xfrm flipH="1">
            <a:off x="4200046" y="1424093"/>
            <a:ext cx="1" cy="5338108"/>
          </a:xfrm>
          <a:prstGeom prst="line">
            <a:avLst/>
          </a:prstGeom>
          <a:ln>
            <a:solidFill>
              <a:srgbClr val="82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404D618C-8DC1-4E70-964C-A4D2BDC6C87E}"/>
              </a:ext>
            </a:extLst>
          </p:cNvPr>
          <p:cNvSpPr txBox="1">
            <a:spLocks/>
          </p:cNvSpPr>
          <p:nvPr/>
        </p:nvSpPr>
        <p:spPr>
          <a:xfrm>
            <a:off x="159535" y="1868277"/>
            <a:ext cx="3877903" cy="15738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3200" dirty="0" err="1">
                <a:latin typeface="Garamond" panose="02020404030301010803" pitchFamily="18" charset="0"/>
              </a:rPr>
              <a:t>Overview</a:t>
            </a:r>
            <a:r>
              <a:rPr lang="nl-NL" sz="3200" dirty="0">
                <a:latin typeface="Garamond" panose="02020404030301010803" pitchFamily="18" charset="0"/>
              </a:rPr>
              <a:t> of </a:t>
            </a:r>
            <a:r>
              <a:rPr lang="nl-NL" sz="3200" dirty="0" err="1">
                <a:latin typeface="Garamond" panose="02020404030301010803" pitchFamily="18" charset="0"/>
              </a:rPr>
              <a:t>the</a:t>
            </a:r>
            <a:r>
              <a:rPr lang="nl-NL" sz="3200" dirty="0">
                <a:latin typeface="Garamond" panose="02020404030301010803" pitchFamily="18" charset="0"/>
              </a:rPr>
              <a:t> Speakers 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31471658-A8A7-4BE1-8395-B84ED09C585E}"/>
              </a:ext>
            </a:extLst>
          </p:cNvPr>
          <p:cNvSpPr txBox="1">
            <a:spLocks/>
          </p:cNvSpPr>
          <p:nvPr/>
        </p:nvSpPr>
        <p:spPr>
          <a:xfrm>
            <a:off x="4249901" y="808126"/>
            <a:ext cx="7602326" cy="58402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 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Gunnar Sivertsen (Chair): Research Professor, Nordic Institute for Innovation, Research &amp; Education (NIFU), Norway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Claire Donovan: Professor and Deputy Head of School (Research &amp; Enterprise), University of Greenwich, United Kingdom</a:t>
            </a: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AU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Florian </a:t>
            </a:r>
            <a:r>
              <a:rPr lang="en-AU" sz="18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Vanlee</a:t>
            </a:r>
            <a:r>
              <a:rPr lang="en-AU" sz="1800" b="1" dirty="0">
                <a:solidFill>
                  <a:srgbClr val="820000"/>
                </a:solidFill>
                <a:latin typeface="Garamond" panose="02020404030301010803" pitchFamily="18" charset="0"/>
              </a:rPr>
              <a:t>: Postdoctoral researcher on evaluating artistic research, ECOOM Brussels, Belgium</a:t>
            </a:r>
            <a:endParaRPr lang="en-US" sz="18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l">
              <a:lnSpc>
                <a:spcPct val="114000"/>
              </a:lnSpc>
              <a:spcBef>
                <a:spcPts val="0"/>
              </a:spcBef>
            </a:pPr>
            <a:endParaRPr lang="en-US" sz="1700" b="1" dirty="0">
              <a:solidFill>
                <a:prstClr val="white">
                  <a:lumMod val="50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19" name="Tekstvak 5">
            <a:extLst>
              <a:ext uri="{FF2B5EF4-FFF2-40B4-BE49-F238E27FC236}">
                <a16:creationId xmlns:a16="http://schemas.microsoft.com/office/drawing/2014/main" id="{70E62050-A28B-4126-8D0F-059115A45AA4}"/>
              </a:ext>
            </a:extLst>
          </p:cNvPr>
          <p:cNvSpPr txBox="1">
            <a:spLocks/>
          </p:cNvSpPr>
          <p:nvPr/>
        </p:nvSpPr>
        <p:spPr>
          <a:xfrm>
            <a:off x="4521200" y="120802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Tekstvak 14">
            <a:extLst>
              <a:ext uri="{FF2B5EF4-FFF2-40B4-BE49-F238E27FC236}">
                <a16:creationId xmlns:a16="http://schemas.microsoft.com/office/drawing/2014/main" id="{1185129F-A4DB-4302-A212-19D3111E1A32}"/>
              </a:ext>
            </a:extLst>
          </p:cNvPr>
          <p:cNvSpPr txBox="1"/>
          <p:nvPr/>
        </p:nvSpPr>
        <p:spPr>
          <a:xfrm>
            <a:off x="9620834" y="6234477"/>
            <a:ext cx="2478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  <a:p>
            <a:pPr algn="r"/>
            <a:endParaRPr lang="nl-NL" sz="2400" b="1" dirty="0">
              <a:latin typeface="Garamond" panose="02020404030301010803" pitchFamily="18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7CD1743-BE5D-44FC-8A0F-4602AF6E21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20" y="3133762"/>
            <a:ext cx="1998416" cy="282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40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E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2000" y="4029463"/>
            <a:ext cx="3896710" cy="1263309"/>
          </a:xfrm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Implications for SSH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000" y="1565228"/>
            <a:ext cx="4001402" cy="2003338"/>
          </a:xfrm>
        </p:spPr>
        <p:txBody>
          <a:bodyPr lIns="0" tIns="0" rIns="0" bIns="0" anchor="t" anchorCtr="0">
            <a:normAutofit fontScale="90000"/>
          </a:bodyPr>
          <a:lstStyle/>
          <a:p>
            <a:r>
              <a:rPr lang="en-US" sz="4800" b="1" dirty="0">
                <a:latin typeface="Antonio" charset="0"/>
                <a:ea typeface="Antonio" charset="0"/>
                <a:cs typeface="Antonio" charset="0"/>
              </a:rPr>
              <a:t>The Politics &amp; Ethics of Assessing Research Impact: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42" y="-6317"/>
            <a:ext cx="6783658" cy="6883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5C78DB-5F34-2E43-833B-1A08028F0A74}"/>
              </a:ext>
            </a:extLst>
          </p:cNvPr>
          <p:cNvSpPr txBox="1"/>
          <p:nvPr/>
        </p:nvSpPr>
        <p:spPr>
          <a:xfrm>
            <a:off x="978794" y="5773816"/>
            <a:ext cx="4429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Professor Claire Donovan</a:t>
            </a:r>
          </a:p>
        </p:txBody>
      </p:sp>
    </p:spTree>
    <p:extLst>
      <p:ext uri="{BB962C8B-B14F-4D97-AF65-F5344CB8AC3E}">
        <p14:creationId xmlns:p14="http://schemas.microsoft.com/office/powerpoint/2010/main" val="2954692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91" y="1226854"/>
            <a:ext cx="10078686" cy="739353"/>
          </a:xfrm>
        </p:spPr>
        <p:txBody>
          <a:bodyPr>
            <a:normAutofit/>
          </a:bodyPr>
          <a:lstStyle/>
          <a:p>
            <a:r>
              <a:rPr lang="en-US" dirty="0"/>
              <a:t>Assessing Research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690" y="1966208"/>
            <a:ext cx="10761267" cy="456159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Economic, social, environmental, cultural benefits (broadly defined)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define?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measure?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political and ethical implications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0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Growing international interest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UK REF GBP1.6 billion per year (EUR 1.9 billion) = 25% impact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 post </a:t>
            </a:r>
            <a:r>
              <a:rPr lang="en-GB" sz="2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</a:t>
            </a:r>
            <a:r>
              <a:rPr lang="en-GB" sz="2600" b="1" i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 ante </a:t>
            </a:r>
            <a:r>
              <a:rPr lang="en-GB" sz="26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 linked to funding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GB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4645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91" y="1226854"/>
            <a:ext cx="10078686" cy="739353"/>
          </a:xfrm>
        </p:spPr>
        <p:txBody>
          <a:bodyPr>
            <a:normAutofit/>
          </a:bodyPr>
          <a:lstStyle/>
          <a:p>
            <a:r>
              <a:rPr lang="en-US" dirty="0"/>
              <a:t>Compact between science and society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690" y="1966208"/>
            <a:ext cx="10915813" cy="456159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2A15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 topic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2A15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Relevance gap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2A15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evidence base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2A15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Academic freedom vs. directing research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2A15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Balance of impact vs. blue skies research</a:t>
            </a:r>
            <a:endParaRPr lang="en-GB" b="1" dirty="0">
              <a:solidFill>
                <a:srgbClr val="606EB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2A156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Effects on science system?</a:t>
            </a:r>
          </a:p>
        </p:txBody>
      </p:sp>
    </p:spTree>
    <p:extLst>
      <p:ext uri="{BB962C8B-B14F-4D97-AF65-F5344CB8AC3E}">
        <p14:creationId xmlns:p14="http://schemas.microsoft.com/office/powerpoint/2010/main" val="1345326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91" y="1226854"/>
            <a:ext cx="10078686" cy="739353"/>
          </a:xfrm>
        </p:spPr>
        <p:txBody>
          <a:bodyPr>
            <a:normAutofit/>
          </a:bodyPr>
          <a:lstStyle/>
          <a:p>
            <a:r>
              <a:rPr lang="en-US" dirty="0"/>
              <a:t>Politics of defining research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691" y="1966208"/>
            <a:ext cx="10498442" cy="456159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Spectrum of definitions and measures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narrow vs. widen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simple vs. complex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rewarded vs. invisible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Metrics and measurement are not value free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Bottom-up definitions are wider and more inclusive</a:t>
            </a:r>
          </a:p>
        </p:txBody>
      </p:sp>
    </p:spTree>
    <p:extLst>
      <p:ext uri="{BB962C8B-B14F-4D97-AF65-F5344CB8AC3E}">
        <p14:creationId xmlns:p14="http://schemas.microsoft.com/office/powerpoint/2010/main" val="1866820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91" y="1226854"/>
            <a:ext cx="10078686" cy="739353"/>
          </a:xfrm>
        </p:spPr>
        <p:txBody>
          <a:bodyPr>
            <a:normAutofit/>
          </a:bodyPr>
          <a:lstStyle/>
          <a:p>
            <a:r>
              <a:rPr lang="en-US" dirty="0"/>
              <a:t>Political appropriation of the ‘impact agenda’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691" y="1966208"/>
            <a:ext cx="10498442" cy="456159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Disciplining the academy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and control of knowledge </a:t>
            </a:r>
            <a:r>
              <a:rPr lang="en-GB" b="1" dirty="0">
                <a:solidFill>
                  <a:srgbClr val="E0457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opening up participation in science?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humanities and social sciences vulnerable </a:t>
            </a:r>
            <a:r>
              <a:rPr lang="en-GB" b="1" dirty="0">
                <a:solidFill>
                  <a:srgbClr val="E0457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making previously unrewarded research visible?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encouraging co-production of science with society </a:t>
            </a:r>
            <a:r>
              <a:rPr lang="en-GB" b="1" dirty="0">
                <a:solidFill>
                  <a:srgbClr val="E0457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e.g. in UK REF2014 was (politically sensitive) participatory research excluded by universities?</a:t>
            </a:r>
            <a:endParaRPr lang="en-GB" sz="1600" b="1" dirty="0">
              <a:solidFill>
                <a:srgbClr val="606EB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GB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19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91" y="1226854"/>
            <a:ext cx="10078686" cy="739353"/>
          </a:xfrm>
        </p:spPr>
        <p:txBody>
          <a:bodyPr>
            <a:normAutofit/>
          </a:bodyPr>
          <a:lstStyle/>
          <a:p>
            <a:r>
              <a:rPr lang="en-US" dirty="0"/>
              <a:t>European approaches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691" y="1966208"/>
            <a:ext cx="10400658" cy="456159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33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Ireland, The Netherlands, Norway, UK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range of approaches illustrate power of linking funds to competitive assessment of research impact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linked to distribution of funds and/or institutional rankings &amp; prestige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bottom-up approaches produce more open and inclusive definitions of broader impacts, tend to include qualitative data, are more likely to involve peer review, and reveal a diverse range of impacts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000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top-down approaches are data-driven, less complex, and have a narrower impact range, usually focusing on scientific impact or economic impact</a:t>
            </a:r>
          </a:p>
        </p:txBody>
      </p:sp>
    </p:spTree>
    <p:extLst>
      <p:ext uri="{BB962C8B-B14F-4D97-AF65-F5344CB8AC3E}">
        <p14:creationId xmlns:p14="http://schemas.microsoft.com/office/powerpoint/2010/main" val="85362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91" y="1226854"/>
            <a:ext cx="10078686" cy="739353"/>
          </a:xfrm>
        </p:spPr>
        <p:txBody>
          <a:bodyPr>
            <a:normAutofit/>
          </a:bodyPr>
          <a:lstStyle/>
          <a:p>
            <a:r>
              <a:rPr lang="en-US" dirty="0"/>
              <a:t>Committing </a:t>
            </a:r>
            <a:r>
              <a:rPr lang="en-US" dirty="0" err="1"/>
              <a:t>metricide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691" y="1966208"/>
            <a:ext cx="10498442" cy="4561592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rise of ‘</a:t>
            </a:r>
            <a:r>
              <a:rPr lang="en-GB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impactology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practice of assessing impacts, and the study of the practice of assessing impacts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</a:t>
            </a:r>
            <a:r>
              <a:rPr lang="en-GB" b="1" dirty="0" err="1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impactologists</a:t>
            </a: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– management, consultants, software, training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pressures to save time and money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metrics at the expense of more nuance and detail</a:t>
            </a:r>
          </a:p>
        </p:txBody>
      </p:sp>
    </p:spTree>
    <p:extLst>
      <p:ext uri="{BB962C8B-B14F-4D97-AF65-F5344CB8AC3E}">
        <p14:creationId xmlns:p14="http://schemas.microsoft.com/office/powerpoint/2010/main" val="4194781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691" y="1226854"/>
            <a:ext cx="10078686" cy="739353"/>
          </a:xfrm>
        </p:spPr>
        <p:txBody>
          <a:bodyPr>
            <a:normAutofit/>
          </a:bodyPr>
          <a:lstStyle/>
          <a:p>
            <a:r>
              <a:rPr lang="en-US" dirty="0"/>
              <a:t>An ethical </a:t>
            </a:r>
            <a:r>
              <a:rPr lang="en-US" dirty="0" err="1"/>
              <a:t>impactology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691" y="1966208"/>
            <a:ext cx="10498442" cy="45615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 </a:t>
            </a:r>
            <a:r>
              <a:rPr lang="en-GB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Fransisco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Declaration on Research Assessment (DORA) (2102)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Metric Tide (</a:t>
            </a:r>
            <a:r>
              <a:rPr lang="en-GB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Wilsdon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Leiden Manifesto (Hicks, </a:t>
            </a:r>
            <a:r>
              <a:rPr lang="en-GB" b="1" i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al.</a:t>
            </a:r>
            <a:r>
              <a:rPr lang="en-GB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2015)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Responsible use of metrics alongside impact narratives: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transparent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reflexive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606EB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humble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en-GB" sz="1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39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1BEA-CE4A-1640-80B1-5CD68943E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90" y="1050810"/>
            <a:ext cx="7220712" cy="739353"/>
          </a:xfrm>
        </p:spPr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9E75B-7DFF-BA4A-B4BE-96DE28BB1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281" y="1622738"/>
            <a:ext cx="10555205" cy="5125791"/>
          </a:xfrm>
        </p:spPr>
        <p:txBody>
          <a:bodyPr>
            <a:noAutofit/>
          </a:bodyPr>
          <a:lstStyle/>
          <a:p>
            <a:r>
              <a:rPr lang="en-GB" sz="2200" dirty="0">
                <a:solidFill>
                  <a:srgbClr val="606EB2"/>
                </a:solidFill>
                <a:latin typeface="+mn-lt"/>
              </a:rPr>
              <a:t>Aiello, E., Donovan, C., Duque, E. </a:t>
            </a:r>
            <a:r>
              <a:rPr lang="en-GB" sz="2200" i="1" dirty="0">
                <a:solidFill>
                  <a:srgbClr val="606EB2"/>
                </a:solidFill>
                <a:latin typeface="+mn-lt"/>
              </a:rPr>
              <a:t>et al. 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(2021) ‘Effective Strategies that Enhance the Social Impact of Social Sciences and Humanities Research’, </a:t>
            </a:r>
            <a:r>
              <a:rPr lang="en-GB" sz="2200" i="1" dirty="0">
                <a:solidFill>
                  <a:srgbClr val="606EB2"/>
                </a:solidFill>
                <a:latin typeface="+mn-lt"/>
              </a:rPr>
              <a:t>Evidence &amp; Policy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, 17(1): 131-146.</a:t>
            </a:r>
          </a:p>
          <a:p>
            <a:r>
              <a:rPr lang="en-GB" sz="2200" dirty="0">
                <a:solidFill>
                  <a:srgbClr val="606EB2"/>
                </a:solidFill>
                <a:latin typeface="+mn-lt"/>
              </a:rPr>
              <a:t>Donovan, C. (2019) ‘For Ethical </a:t>
            </a:r>
            <a:r>
              <a:rPr lang="en-GB" sz="2200" dirty="0" err="1">
                <a:solidFill>
                  <a:srgbClr val="606EB2"/>
                </a:solidFill>
                <a:latin typeface="+mn-lt"/>
              </a:rPr>
              <a:t>Impactology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’, </a:t>
            </a:r>
            <a:r>
              <a:rPr lang="en-GB" sz="2200" i="1" dirty="0">
                <a:solidFill>
                  <a:srgbClr val="606EB2"/>
                </a:solidFill>
                <a:latin typeface="+mn-lt"/>
              </a:rPr>
              <a:t>Journal of Responsible Innovation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, 6(1): 78-83.</a:t>
            </a:r>
          </a:p>
          <a:p>
            <a:r>
              <a:rPr lang="en-GB" sz="2200" dirty="0">
                <a:solidFill>
                  <a:srgbClr val="606EB2"/>
                </a:solidFill>
                <a:latin typeface="+mn-lt"/>
              </a:rPr>
              <a:t>Donovan, C. (2019) ‘Assessing the Broader Impacts of Publicly-funded Research’ in Dagmar, S., Kuhlmann, S. Julia </a:t>
            </a:r>
            <a:r>
              <a:rPr lang="en-GB" sz="2200" dirty="0" err="1">
                <a:solidFill>
                  <a:srgbClr val="606EB2"/>
                </a:solidFill>
                <a:latin typeface="+mn-lt"/>
              </a:rPr>
              <a:t>Stamm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 &amp; </a:t>
            </a:r>
            <a:r>
              <a:rPr lang="en-GB" sz="2200" dirty="0" err="1">
                <a:solidFill>
                  <a:srgbClr val="606EB2"/>
                </a:solidFill>
                <a:latin typeface="+mn-lt"/>
              </a:rPr>
              <a:t>Canzler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, W. (eds.) </a:t>
            </a:r>
            <a:r>
              <a:rPr lang="en-GB" sz="2200" i="1" dirty="0">
                <a:solidFill>
                  <a:srgbClr val="606EB2"/>
                </a:solidFill>
                <a:latin typeface="+mn-lt"/>
              </a:rPr>
              <a:t>Handbook on Science and Public Policy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. (Northampton, MA; Cheltenham, UK: Edward Elgar Publishing), pp. 448-502. </a:t>
            </a:r>
          </a:p>
          <a:p>
            <a:r>
              <a:rPr lang="en-GB" sz="2200" dirty="0" err="1">
                <a:solidFill>
                  <a:srgbClr val="606EB2"/>
                </a:solidFill>
                <a:latin typeface="+mn-lt"/>
              </a:rPr>
              <a:t>Reale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, E., Soler M., Donovan, C. </a:t>
            </a:r>
            <a:r>
              <a:rPr lang="en-GB" sz="2200" i="1" dirty="0">
                <a:solidFill>
                  <a:srgbClr val="606EB2"/>
                </a:solidFill>
                <a:latin typeface="+mn-lt"/>
              </a:rPr>
              <a:t>et al. 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(2018) ‘A Review of Literature on Evaluating the Scientific, Social and Political Impact of Social Sciences and Humanities Research’, </a:t>
            </a:r>
            <a:r>
              <a:rPr lang="en-GB" sz="2200" i="1" dirty="0">
                <a:solidFill>
                  <a:srgbClr val="606EB2"/>
                </a:solidFill>
                <a:latin typeface="+mn-lt"/>
              </a:rPr>
              <a:t>Research Evaluation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, 27(4): 298-308.</a:t>
            </a:r>
          </a:p>
          <a:p>
            <a:r>
              <a:rPr lang="en-GB" sz="2200" dirty="0">
                <a:solidFill>
                  <a:srgbClr val="606EB2"/>
                </a:solidFill>
                <a:latin typeface="+mn-lt"/>
              </a:rPr>
              <a:t>Donovan, C., Butler, L.,  Butt, A. J., Jones, T. H. and </a:t>
            </a:r>
            <a:r>
              <a:rPr lang="en-GB" sz="2200" dirty="0" err="1">
                <a:solidFill>
                  <a:srgbClr val="606EB2"/>
                </a:solidFill>
                <a:latin typeface="+mn-lt"/>
              </a:rPr>
              <a:t>Hanney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, S. R. (2014) ‘Evaluation of the Impact of National Breast Cancer Foundation-funded Research’, </a:t>
            </a:r>
            <a:r>
              <a:rPr lang="en-GB" sz="2200" i="1" dirty="0">
                <a:solidFill>
                  <a:srgbClr val="606EB2"/>
                </a:solidFill>
                <a:latin typeface="+mn-lt"/>
              </a:rPr>
              <a:t>Medical Journal of Australia</a:t>
            </a:r>
            <a:r>
              <a:rPr lang="en-GB" sz="2200" dirty="0">
                <a:solidFill>
                  <a:srgbClr val="606EB2"/>
                </a:solidFill>
                <a:latin typeface="+mn-lt"/>
              </a:rPr>
              <a:t>, 200(4): 214-218.</a:t>
            </a:r>
          </a:p>
        </p:txBody>
      </p:sp>
    </p:spTree>
    <p:extLst>
      <p:ext uri="{BB962C8B-B14F-4D97-AF65-F5344CB8AC3E}">
        <p14:creationId xmlns:p14="http://schemas.microsoft.com/office/powerpoint/2010/main" val="165650530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26243" y="1713397"/>
            <a:ext cx="6792511" cy="1194584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 baseline="0">
                <a:solidFill>
                  <a:schemeClr val="bg1"/>
                </a:solidFill>
                <a:latin typeface="Antonio" charset="0"/>
                <a:ea typeface="Antonio" charset="0"/>
                <a:cs typeface="Antonio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ntonio" charset="0"/>
              </a:rPr>
              <a:t>Thank you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ntoni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87" y="354224"/>
            <a:ext cx="2194398" cy="5554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1286" y="1226854"/>
            <a:ext cx="36000" cy="5652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A15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787724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Gunnar Sivertsen</a:t>
            </a: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Research Professor, Nordic Institute for Innovation, Research &amp; Education (NIFU), Norway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2731547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96582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r>
              <a:rPr lang="nl-NL" sz="3300" b="1" dirty="0">
                <a:solidFill>
                  <a:srgbClr val="820000"/>
                </a:solidFill>
                <a:latin typeface="Garamond" panose="02020404030301010803" pitchFamily="18" charset="0"/>
              </a:rPr>
              <a:t>Florian </a:t>
            </a:r>
            <a:r>
              <a:rPr lang="nl-NL" sz="33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Vanlee</a:t>
            </a:r>
            <a:endParaRPr lang="nl-NL" sz="33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134000"/>
              </a:lnSpc>
              <a:spcAft>
                <a:spcPts val="600"/>
              </a:spcAft>
            </a:pPr>
            <a:r>
              <a:rPr lang="en-US" sz="2500" i="1" dirty="0">
                <a:latin typeface="Garamond" panose="02020404030301010803" pitchFamily="18" charset="0"/>
              </a:rPr>
              <a:t>Postdoctoral researcher on evaluating artistic research, ECOOM Brussels, Belgium</a:t>
            </a:r>
            <a:br>
              <a:rPr lang="nl-NL" sz="3600" dirty="0">
                <a:latin typeface="Garamond" panose="02020404030301010803" pitchFamily="18" charset="0"/>
              </a:rPr>
            </a:br>
            <a:endParaRPr lang="nl-NL" sz="3600" dirty="0">
              <a:latin typeface="Garamond" panose="02020404030301010803" pitchFamily="18" charset="0"/>
            </a:endParaRPr>
          </a:p>
        </p:txBody>
      </p:sp>
      <p:sp>
        <p:nvSpPr>
          <p:cNvPr id="13" name="Tekstvak 14">
            <a:extLst>
              <a:ext uri="{FF2B5EF4-FFF2-40B4-BE49-F238E27FC236}">
                <a16:creationId xmlns:a16="http://schemas.microsoft.com/office/drawing/2014/main" id="{74A62895-764F-49FF-9F34-65DE46DAA367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1" name="Tekstvak 5">
            <a:extLst>
              <a:ext uri="{FF2B5EF4-FFF2-40B4-BE49-F238E27FC236}">
                <a16:creationId xmlns:a16="http://schemas.microsoft.com/office/drawing/2014/main" id="{92A72207-1788-41FD-B3EC-A6DA58DCD3E9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</p:txBody>
      </p:sp>
    </p:spTree>
    <p:extLst>
      <p:ext uri="{BB962C8B-B14F-4D97-AF65-F5344CB8AC3E}">
        <p14:creationId xmlns:p14="http://schemas.microsoft.com/office/powerpoint/2010/main" val="1178622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"/>
            <a:ext cx="12130370" cy="4884070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-3330" y="4891943"/>
            <a:ext cx="12192000" cy="1979327"/>
          </a:xfrm>
          <a:prstGeom prst="rect">
            <a:avLst/>
          </a:prstGeom>
          <a:solidFill>
            <a:schemeClr val="bg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" y="5346442"/>
            <a:ext cx="3189618" cy="1124340"/>
          </a:xfrm>
          <a:prstGeom prst="rect">
            <a:avLst/>
          </a:prstGeom>
        </p:spPr>
      </p:pic>
      <p:grpSp>
        <p:nvGrpSpPr>
          <p:cNvPr id="7" name="Groeperen 6"/>
          <p:cNvGrpSpPr/>
          <p:nvPr/>
        </p:nvGrpSpPr>
        <p:grpSpPr>
          <a:xfrm>
            <a:off x="-6660" y="-21143"/>
            <a:ext cx="11509131" cy="5037986"/>
            <a:chOff x="1661181" y="1611068"/>
            <a:chExt cx="6564696" cy="1665048"/>
          </a:xfrm>
        </p:grpSpPr>
        <p:grpSp>
          <p:nvGrpSpPr>
            <p:cNvPr id="14" name="Groeperen 13"/>
            <p:cNvGrpSpPr/>
            <p:nvPr/>
          </p:nvGrpSpPr>
          <p:grpSpPr>
            <a:xfrm>
              <a:off x="1661181" y="1611068"/>
              <a:ext cx="6564696" cy="1665048"/>
              <a:chOff x="7390039" y="2172108"/>
              <a:chExt cx="5647698" cy="1433612"/>
            </a:xfrm>
          </p:grpSpPr>
          <p:sp>
            <p:nvSpPr>
              <p:cNvPr id="24" name="Rechthoek 23"/>
              <p:cNvSpPr/>
              <p:nvPr/>
            </p:nvSpPr>
            <p:spPr>
              <a:xfrm>
                <a:off x="7390039" y="2172108"/>
                <a:ext cx="5647698" cy="1433612"/>
              </a:xfrm>
              <a:prstGeom prst="rect">
                <a:avLst/>
              </a:prstGeom>
              <a:solidFill>
                <a:srgbClr val="00329F"/>
              </a:solidFill>
              <a:ln w="444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A0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endParaRPr>
              </a:p>
            </p:txBody>
          </p:sp>
          <p:sp>
            <p:nvSpPr>
              <p:cNvPr id="23" name="Tijdelijke aanduiding voor tekst 17"/>
              <p:cNvSpPr txBox="1">
                <a:spLocks/>
              </p:cNvSpPr>
              <p:nvPr/>
            </p:nvSpPr>
            <p:spPr>
              <a:xfrm rot="10800000">
                <a:off x="12456024" y="2172108"/>
                <a:ext cx="581712" cy="1433612"/>
              </a:xfrm>
              <a:prstGeom prst="rtTriangle">
                <a:avLst/>
              </a:prstGeom>
              <a:solidFill>
                <a:schemeClr val="accent2"/>
              </a:solidFill>
            </p:spPr>
            <p:txBody>
              <a:bodyPr vert="horz" lIns="90000" tIns="45720" rIns="91440" bIns="45720" rtlCol="0">
                <a:noAutofit/>
              </a:bodyPr>
              <a:lstStyle>
                <a:lvl1pPr marL="0" indent="0" algn="l" defTabSz="914377" rtl="0" eaLnBrk="1" latinLnBrk="0" hangingPunct="1">
                  <a:lnSpc>
                    <a:spcPct val="95000"/>
                  </a:lnSpc>
                  <a:spcBef>
                    <a:spcPts val="1000"/>
                  </a:spcBef>
                  <a:spcAft>
                    <a:spcPts val="1000"/>
                  </a:spcAft>
                  <a:buFont typeface="Arial" charset="0"/>
                  <a:buNone/>
                  <a:defRPr sz="1600" kern="120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1pPr>
                <a:lvl2pPr marL="268288" indent="-257175" algn="l" defTabSz="914377" rtl="0" eaLnBrk="1" latinLnBrk="0" hangingPunct="1">
                  <a:lnSpc>
                    <a:spcPct val="95000"/>
                  </a:lnSpc>
                  <a:spcBef>
                    <a:spcPts val="500"/>
                  </a:spcBef>
                  <a:buClr>
                    <a:srgbClr val="FF5000"/>
                  </a:buClr>
                  <a:buSzPct val="90000"/>
                  <a:buFont typeface="LucidaGrande" charset="0"/>
                  <a:buChar char="▶︎"/>
                  <a:tabLst/>
                  <a:defRPr sz="1400" kern="120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2pPr>
                <a:lvl3pPr marL="671513" indent="-220663" algn="l" defTabSz="914377" rtl="0" eaLnBrk="1" latinLnBrk="0" hangingPunct="1">
                  <a:lnSpc>
                    <a:spcPct val="95000"/>
                  </a:lnSpc>
                  <a:spcBef>
                    <a:spcPts val="500"/>
                  </a:spcBef>
                  <a:buClr>
                    <a:schemeClr val="bg1">
                      <a:lumMod val="50000"/>
                    </a:schemeClr>
                  </a:buClr>
                  <a:buSzPct val="90000"/>
                  <a:buFont typeface="LucidaGrande" charset="0"/>
                  <a:buChar char="▶︎"/>
                  <a:tabLst/>
                  <a:defRPr sz="1400" kern="120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3pPr>
                <a:lvl4pPr marL="1073150" indent="-219075" algn="l" defTabSz="914377" rtl="0" eaLnBrk="1" latinLnBrk="0" hangingPunct="1">
                  <a:lnSpc>
                    <a:spcPct val="95000"/>
                  </a:lnSpc>
                  <a:spcBef>
                    <a:spcPts val="500"/>
                  </a:spcBef>
                  <a:buClr>
                    <a:srgbClr val="FF5000"/>
                  </a:buClr>
                  <a:buFont typeface="Arial"/>
                  <a:buChar char="•"/>
                  <a:tabLst/>
                  <a:defRPr sz="1400" kern="120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4pPr>
                <a:lvl5pPr marL="1244600" indent="0" algn="l" defTabSz="914377" rtl="0" eaLnBrk="1" latinLnBrk="0" hangingPunct="1">
                  <a:lnSpc>
                    <a:spcPct val="95000"/>
                  </a:lnSpc>
                  <a:spcBef>
                    <a:spcPts val="500"/>
                  </a:spcBef>
                  <a:buClr>
                    <a:schemeClr val="bg1">
                      <a:lumMod val="50000"/>
                    </a:schemeClr>
                  </a:buClr>
                  <a:buFont typeface="Arial"/>
                  <a:buNone/>
                  <a:tabLst/>
                  <a:defRPr sz="1400" kern="1200" baseline="0">
                    <a:solidFill>
                      <a:schemeClr val="accent1"/>
                    </a:solidFill>
                    <a:latin typeface="Verdana" charset="0"/>
                    <a:ea typeface="Verdana" charset="0"/>
                    <a:cs typeface="Verdana" charset="0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ct val="95000"/>
                  </a:lnSpc>
                  <a:spcBef>
                    <a:spcPts val="1000"/>
                  </a:spcBef>
                  <a:spcAft>
                    <a:spcPts val="1000"/>
                  </a:spcAft>
                  <a:buClrTx/>
                  <a:buSzTx/>
                  <a:buFont typeface="Arial" charset="0"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F"/>
                  </a:solidFill>
                  <a:effectLst/>
                  <a:uLnTx/>
                  <a:uFillTx/>
                  <a:latin typeface="Verdana" charset="0"/>
                  <a:ea typeface="Verdana" charset="0"/>
                </a:endParaRPr>
              </a:p>
            </p:txBody>
          </p:sp>
        </p:grpSp>
        <p:sp>
          <p:nvSpPr>
            <p:cNvPr id="26" name="Rechthoek 25"/>
            <p:cNvSpPr/>
            <p:nvPr/>
          </p:nvSpPr>
          <p:spPr>
            <a:xfrm>
              <a:off x="1920006" y="2168504"/>
              <a:ext cx="5528827" cy="564545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The art of impact assessment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Research </a:t>
              </a:r>
              <a:r>
                <a:rPr kumimoji="0" lang="nl-NL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evaluation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 in </a:t>
              </a:r>
              <a:r>
                <a:rPr kumimoji="0" lang="nl-NL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the</a:t>
              </a: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 arts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00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Florian Vanlee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00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R&amp;D </a:t>
              </a:r>
              <a:r>
                <a:rPr kumimoji="0" lang="nl-NL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00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Department</a:t>
              </a:r>
              <a:r>
                <a:rPr kumimoji="0" lang="nl-N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5000"/>
                  </a:solidFill>
                  <a:effectLst/>
                  <a:uLnTx/>
                  <a:uFillTx/>
                  <a:latin typeface="Verdana" charset="0"/>
                  <a:ea typeface="Verdana" charset="0"/>
                  <a:cs typeface="Verdana" charset="0"/>
                </a:rPr>
                <a:t> &amp; ECOOM-Brussel</a:t>
              </a:r>
            </a:p>
          </p:txBody>
        </p:sp>
      </p:grpSp>
      <p:sp>
        <p:nvSpPr>
          <p:cNvPr id="11" name="Vrije vorm 10"/>
          <p:cNvSpPr/>
          <p:nvPr/>
        </p:nvSpPr>
        <p:spPr>
          <a:xfrm>
            <a:off x="9546040" y="-21143"/>
            <a:ext cx="2645960" cy="6866513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61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nl-BE" b="1" dirty="0"/>
              <a:t>Research </a:t>
            </a:r>
            <a:r>
              <a:rPr lang="nl-BE" b="1" dirty="0" err="1"/>
              <a:t>between</a:t>
            </a:r>
            <a:r>
              <a:rPr lang="nl-BE" b="1" dirty="0"/>
              <a:t> </a:t>
            </a:r>
            <a:r>
              <a:rPr lang="nl-BE" b="1" dirty="0" err="1"/>
              <a:t>the</a:t>
            </a:r>
            <a:r>
              <a:rPr lang="nl-BE" b="1" dirty="0"/>
              <a:t> arts </a:t>
            </a:r>
            <a:r>
              <a:rPr lang="nl-BE" b="1" dirty="0" err="1"/>
              <a:t>and</a:t>
            </a:r>
            <a:r>
              <a:rPr lang="nl-BE" b="1" dirty="0"/>
              <a:t> </a:t>
            </a:r>
            <a:r>
              <a:rPr lang="nl-BE" b="1" dirty="0" err="1"/>
              <a:t>academia</a:t>
            </a:r>
            <a:endParaRPr lang="nl-BE" b="1" dirty="0"/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         	</a:t>
            </a:r>
            <a:r>
              <a:rPr lang="nl-BE" b="1" dirty="0" err="1">
                <a:solidFill>
                  <a:schemeClr val="tx1"/>
                </a:solidFill>
              </a:rPr>
              <a:t>Not</a:t>
            </a:r>
            <a:r>
              <a:rPr lang="nl-BE" b="1" dirty="0">
                <a:solidFill>
                  <a:schemeClr val="tx1"/>
                </a:solidFill>
              </a:rPr>
              <a:t> research </a:t>
            </a:r>
            <a:r>
              <a:rPr lang="nl-BE" b="1" i="1" dirty="0" err="1">
                <a:solidFill>
                  <a:schemeClr val="tx1"/>
                </a:solidFill>
              </a:rPr>
              <a:t>into</a:t>
            </a:r>
            <a:r>
              <a:rPr lang="nl-BE" b="1" dirty="0">
                <a:solidFill>
                  <a:schemeClr val="tx1"/>
                </a:solidFill>
              </a:rPr>
              <a:t>, but </a:t>
            </a:r>
            <a:r>
              <a:rPr lang="nl-BE" b="1" i="1" dirty="0" err="1">
                <a:solidFill>
                  <a:schemeClr val="tx1"/>
                </a:solidFill>
              </a:rPr>
              <a:t>for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and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i="1" dirty="0" err="1">
                <a:solidFill>
                  <a:schemeClr val="tx1"/>
                </a:solidFill>
              </a:rPr>
              <a:t>with</a:t>
            </a:r>
            <a:r>
              <a:rPr lang="nl-BE" b="1" dirty="0">
                <a:solidFill>
                  <a:schemeClr val="tx1"/>
                </a:solidFill>
              </a:rPr>
              <a:t> art</a:t>
            </a:r>
            <a:endParaRPr lang="nl-BE" b="1" i="1" dirty="0">
              <a:solidFill>
                <a:schemeClr val="tx1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By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artists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endParaRPr lang="nl-BE" b="1" dirty="0">
              <a:solidFill>
                <a:srgbClr val="00329F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At </a:t>
            </a:r>
            <a:r>
              <a:rPr lang="nl-BE" b="1" dirty="0" err="1">
                <a:solidFill>
                  <a:srgbClr val="FF5000"/>
                </a:solidFill>
              </a:rPr>
              <a:t>institutions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for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higher</a:t>
            </a:r>
            <a:r>
              <a:rPr lang="nl-BE" b="1" dirty="0">
                <a:solidFill>
                  <a:srgbClr val="FF5000"/>
                </a:solidFill>
              </a:rPr>
              <a:t> art </a:t>
            </a:r>
            <a:r>
              <a:rPr lang="nl-BE" b="1" dirty="0" err="1">
                <a:solidFill>
                  <a:srgbClr val="FF5000"/>
                </a:solidFill>
              </a:rPr>
              <a:t>education</a:t>
            </a:r>
            <a:endParaRPr lang="nl-BE" b="1" dirty="0">
              <a:solidFill>
                <a:srgbClr val="00329F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Resulting</a:t>
            </a:r>
            <a:r>
              <a:rPr lang="nl-BE" b="1" dirty="0">
                <a:solidFill>
                  <a:srgbClr val="FF5000"/>
                </a:solidFill>
              </a:rPr>
              <a:t> in </a:t>
            </a:r>
            <a:r>
              <a:rPr lang="nl-BE" b="1" dirty="0" err="1">
                <a:solidFill>
                  <a:srgbClr val="FF5000"/>
                </a:solidFill>
              </a:rPr>
              <a:t>artistic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i="1" dirty="0" err="1">
                <a:solidFill>
                  <a:srgbClr val="FF5000"/>
                </a:solidFill>
              </a:rPr>
              <a:t>and</a:t>
            </a:r>
            <a:r>
              <a:rPr lang="nl-BE" b="1" i="1" dirty="0">
                <a:solidFill>
                  <a:srgbClr val="FF5000"/>
                </a:solidFill>
              </a:rPr>
              <a:t> 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scholarly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outcomes</a:t>
            </a:r>
            <a:r>
              <a:rPr lang="nl-BE" b="1" dirty="0">
                <a:solidFill>
                  <a:srgbClr val="FF5000"/>
                </a:solidFill>
              </a:rPr>
              <a:t>/</a:t>
            </a:r>
            <a:r>
              <a:rPr lang="nl-BE" b="1" dirty="0" err="1">
                <a:solidFill>
                  <a:srgbClr val="FF5000"/>
                </a:solidFill>
              </a:rPr>
              <a:t>realizations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endParaRPr lang="nl-BE" b="1" dirty="0">
              <a:solidFill>
                <a:srgbClr val="00329F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r>
              <a:rPr lang="nl-BE" sz="1600" b="1" dirty="0">
                <a:solidFill>
                  <a:schemeClr val="tx1"/>
                </a:solidFill>
              </a:rPr>
              <a:t>‘Discipline’ in development</a:t>
            </a:r>
          </a:p>
          <a:p>
            <a:pPr marL="554038" lvl="1" indent="-285750" algn="just">
              <a:lnSpc>
                <a:spcPct val="150000"/>
              </a:lnSpc>
              <a:buFontTx/>
              <a:buChar char="-"/>
            </a:pPr>
            <a:endParaRPr lang="nl-BE" b="1" dirty="0">
              <a:solidFill>
                <a:srgbClr val="FF5000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3272609" cy="341050"/>
          </a:xfrm>
        </p:spPr>
        <p:txBody>
          <a:bodyPr/>
          <a:lstStyle/>
          <a:p>
            <a:r>
              <a:rPr lang="nl-BE" dirty="0" err="1"/>
              <a:t>Artistic</a:t>
            </a:r>
            <a:r>
              <a:rPr lang="nl-BE" dirty="0"/>
              <a:t> research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048318" cy="335852"/>
          </a:xfrm>
        </p:spPr>
        <p:txBody>
          <a:bodyPr/>
          <a:lstStyle/>
          <a:p>
            <a:r>
              <a:rPr lang="nl-BE" dirty="0" err="1"/>
              <a:t>Introduction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Arrow: Right 4"/>
          <p:cNvSpPr/>
          <p:nvPr/>
        </p:nvSpPr>
        <p:spPr>
          <a:xfrm>
            <a:off x="933692" y="2760984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6" name="Picture 8" descr="Image result for doctoraat in de kunsten">
            <a:extLst>
              <a:ext uri="{FF2B5EF4-FFF2-40B4-BE49-F238E27FC236}">
                <a16:creationId xmlns:a16="http://schemas.microsoft.com/office/drawing/2014/main" id="{2B97B827-463D-4102-8DA9-4536C1E45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8" b="10587"/>
          <a:stretch/>
        </p:blipFill>
        <p:spPr bwMode="auto">
          <a:xfrm>
            <a:off x="7404846" y="683763"/>
            <a:ext cx="4139556" cy="16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mage result for doctoraat in de kunsten">
            <a:extLst>
              <a:ext uri="{FF2B5EF4-FFF2-40B4-BE49-F238E27FC236}">
                <a16:creationId xmlns:a16="http://schemas.microsoft.com/office/drawing/2014/main" id="{B8C0F94F-B684-4673-8899-CA9794AC5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8" y="2446055"/>
            <a:ext cx="4139555" cy="16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Image result for doctoraat in de kunsten">
            <a:extLst>
              <a:ext uri="{FF2B5EF4-FFF2-40B4-BE49-F238E27FC236}">
                <a16:creationId xmlns:a16="http://schemas.microsoft.com/office/drawing/2014/main" id="{17EE29EB-41FD-479A-BBAD-B046129F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6" y="4208347"/>
            <a:ext cx="4139557" cy="16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E3DA57A1-CACF-4300-9379-DCE9CDEB14E1}"/>
              </a:ext>
            </a:extLst>
          </p:cNvPr>
          <p:cNvSpPr/>
          <p:nvPr/>
        </p:nvSpPr>
        <p:spPr>
          <a:xfrm>
            <a:off x="933692" y="4785727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675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nl-BE" b="1" dirty="0"/>
              <a:t>Recent </a:t>
            </a:r>
            <a:r>
              <a:rPr lang="nl-BE" b="1" dirty="0" err="1"/>
              <a:t>institutionalization</a:t>
            </a:r>
            <a:r>
              <a:rPr lang="nl-BE" b="1" dirty="0"/>
              <a:t> in Western Europe</a:t>
            </a:r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         	Bologna </a:t>
            </a:r>
            <a:r>
              <a:rPr lang="nl-BE" b="1" dirty="0" err="1">
                <a:solidFill>
                  <a:schemeClr val="tx1"/>
                </a:solidFill>
              </a:rPr>
              <a:t>Process</a:t>
            </a:r>
            <a:r>
              <a:rPr lang="nl-BE" b="1" dirty="0">
                <a:solidFill>
                  <a:schemeClr val="tx1"/>
                </a:solidFill>
              </a:rPr>
              <a:t> (1999-)</a:t>
            </a:r>
            <a:endParaRPr lang="nl-BE" b="1" i="1" dirty="0">
              <a:solidFill>
                <a:schemeClr val="tx1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‘</a:t>
            </a:r>
            <a:r>
              <a:rPr lang="nl-BE" b="1" dirty="0" err="1">
                <a:solidFill>
                  <a:srgbClr val="FF5000"/>
                </a:solidFill>
              </a:rPr>
              <a:t>Doctorate</a:t>
            </a:r>
            <a:r>
              <a:rPr lang="nl-BE" b="1" dirty="0">
                <a:solidFill>
                  <a:srgbClr val="FF5000"/>
                </a:solidFill>
              </a:rPr>
              <a:t> in </a:t>
            </a:r>
            <a:r>
              <a:rPr lang="nl-BE" b="1" dirty="0" err="1">
                <a:solidFill>
                  <a:srgbClr val="FF5000"/>
                </a:solidFill>
              </a:rPr>
              <a:t>the</a:t>
            </a:r>
            <a:r>
              <a:rPr lang="nl-BE" b="1" dirty="0">
                <a:solidFill>
                  <a:srgbClr val="FF5000"/>
                </a:solidFill>
              </a:rPr>
              <a:t> arts’</a:t>
            </a:r>
            <a:endParaRPr lang="nl-BE" b="1" dirty="0">
              <a:solidFill>
                <a:srgbClr val="00329F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Academization</a:t>
            </a:r>
            <a:r>
              <a:rPr lang="nl-BE" b="1" dirty="0">
                <a:solidFill>
                  <a:srgbClr val="FF5000"/>
                </a:solidFill>
              </a:rPr>
              <a:t> of </a:t>
            </a:r>
            <a:r>
              <a:rPr lang="nl-BE" b="1" dirty="0" err="1">
                <a:solidFill>
                  <a:srgbClr val="FF5000"/>
                </a:solidFill>
              </a:rPr>
              <a:t>higher</a:t>
            </a:r>
            <a:r>
              <a:rPr lang="nl-BE" b="1" dirty="0">
                <a:solidFill>
                  <a:srgbClr val="FF5000"/>
                </a:solidFill>
              </a:rPr>
              <a:t> art </a:t>
            </a:r>
            <a:r>
              <a:rPr lang="nl-BE" b="1" dirty="0" err="1">
                <a:solidFill>
                  <a:srgbClr val="FF5000"/>
                </a:solidFill>
              </a:rPr>
              <a:t>education</a:t>
            </a:r>
            <a:endParaRPr lang="nl-BE" b="1" dirty="0">
              <a:solidFill>
                <a:srgbClr val="00329F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Mixed </a:t>
            </a:r>
            <a:r>
              <a:rPr lang="nl-BE" b="1" dirty="0" err="1">
                <a:solidFill>
                  <a:srgbClr val="FF5000"/>
                </a:solidFill>
              </a:rPr>
              <a:t>reception</a:t>
            </a:r>
            <a:r>
              <a:rPr lang="nl-BE" b="1" dirty="0">
                <a:solidFill>
                  <a:srgbClr val="FF5000"/>
                </a:solidFill>
              </a:rPr>
              <a:t> of </a:t>
            </a:r>
            <a:r>
              <a:rPr lang="nl-BE" b="1" dirty="0" err="1">
                <a:solidFill>
                  <a:srgbClr val="FF5000"/>
                </a:solidFill>
              </a:rPr>
              <a:t>developments</a:t>
            </a:r>
            <a:r>
              <a:rPr lang="nl-BE" b="1" dirty="0">
                <a:solidFill>
                  <a:srgbClr val="FF5000"/>
                </a:solidFill>
              </a:rPr>
              <a:t> (cf. </a:t>
            </a:r>
            <a:r>
              <a:rPr lang="nl-BE" b="1" dirty="0" err="1">
                <a:solidFill>
                  <a:srgbClr val="FF5000"/>
                </a:solidFill>
              </a:rPr>
              <a:t>artists</a:t>
            </a:r>
            <a:r>
              <a:rPr lang="nl-BE" b="1" dirty="0">
                <a:solidFill>
                  <a:srgbClr val="FF5000"/>
                </a:solidFill>
              </a:rPr>
              <a:t>, </a:t>
            </a:r>
            <a:r>
              <a:rPr lang="nl-BE" b="1" dirty="0" err="1">
                <a:solidFill>
                  <a:srgbClr val="FF5000"/>
                </a:solidFill>
              </a:rPr>
              <a:t>academics</a:t>
            </a:r>
            <a:r>
              <a:rPr lang="nl-BE" b="1" dirty="0">
                <a:solidFill>
                  <a:srgbClr val="FF5000"/>
                </a:solidFill>
              </a:rPr>
              <a:t> &amp; </a:t>
            </a:r>
            <a:r>
              <a:rPr lang="nl-BE" b="1" dirty="0" err="1">
                <a:solidFill>
                  <a:srgbClr val="FF5000"/>
                </a:solidFill>
              </a:rPr>
              <a:t>national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variations</a:t>
            </a:r>
            <a:r>
              <a:rPr lang="nl-BE" b="1" dirty="0">
                <a:solidFill>
                  <a:srgbClr val="FF5000"/>
                </a:solidFill>
              </a:rPr>
              <a:t>)</a:t>
            </a:r>
            <a:endParaRPr lang="nl-BE" b="1" dirty="0">
              <a:solidFill>
                <a:srgbClr val="00329F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r>
              <a:rPr lang="nl-BE" sz="1600" b="1" dirty="0" err="1">
                <a:solidFill>
                  <a:schemeClr val="tx1"/>
                </a:solidFill>
              </a:rPr>
              <a:t>Tensions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between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quality</a:t>
            </a:r>
            <a:r>
              <a:rPr lang="nl-BE" sz="1600" b="1" dirty="0">
                <a:solidFill>
                  <a:schemeClr val="tx1"/>
                </a:solidFill>
              </a:rPr>
              <a:t> regimes</a:t>
            </a:r>
          </a:p>
          <a:p>
            <a:pPr marL="554038" lvl="1" indent="-285750" algn="just">
              <a:lnSpc>
                <a:spcPct val="150000"/>
              </a:lnSpc>
              <a:buFontTx/>
              <a:buChar char="-"/>
            </a:pPr>
            <a:endParaRPr lang="nl-BE" b="1" dirty="0">
              <a:solidFill>
                <a:srgbClr val="FF5000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3272609" cy="341050"/>
          </a:xfrm>
        </p:spPr>
        <p:txBody>
          <a:bodyPr/>
          <a:lstStyle/>
          <a:p>
            <a:r>
              <a:rPr lang="nl-BE" dirty="0" err="1"/>
              <a:t>Artistic</a:t>
            </a:r>
            <a:r>
              <a:rPr lang="nl-BE" dirty="0"/>
              <a:t> research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048318" cy="335852"/>
          </a:xfrm>
        </p:spPr>
        <p:txBody>
          <a:bodyPr/>
          <a:lstStyle/>
          <a:p>
            <a:r>
              <a:rPr lang="nl-BE" dirty="0" err="1"/>
              <a:t>Introduction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Arrow: Right 4"/>
          <p:cNvSpPr/>
          <p:nvPr/>
        </p:nvSpPr>
        <p:spPr>
          <a:xfrm>
            <a:off x="933692" y="2760984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6" name="Picture 8" descr="Image result for doctoraat in de kunsten">
            <a:extLst>
              <a:ext uri="{FF2B5EF4-FFF2-40B4-BE49-F238E27FC236}">
                <a16:creationId xmlns:a16="http://schemas.microsoft.com/office/drawing/2014/main" id="{2B97B827-463D-4102-8DA9-4536C1E45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8" b="10587"/>
          <a:stretch/>
        </p:blipFill>
        <p:spPr bwMode="auto">
          <a:xfrm>
            <a:off x="7404846" y="683763"/>
            <a:ext cx="4139556" cy="16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Image result for doctoraat in de kunsten">
            <a:extLst>
              <a:ext uri="{FF2B5EF4-FFF2-40B4-BE49-F238E27FC236}">
                <a16:creationId xmlns:a16="http://schemas.microsoft.com/office/drawing/2014/main" id="{B8C0F94F-B684-4673-8899-CA9794AC5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8" y="2446055"/>
            <a:ext cx="4139555" cy="16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Image result for doctoraat in de kunsten">
            <a:extLst>
              <a:ext uri="{FF2B5EF4-FFF2-40B4-BE49-F238E27FC236}">
                <a16:creationId xmlns:a16="http://schemas.microsoft.com/office/drawing/2014/main" id="{17EE29EB-41FD-479A-BBAD-B046129F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6" y="4208347"/>
            <a:ext cx="4139557" cy="168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E3DA57A1-CACF-4300-9379-DCE9CDEB14E1}"/>
              </a:ext>
            </a:extLst>
          </p:cNvPr>
          <p:cNvSpPr/>
          <p:nvPr/>
        </p:nvSpPr>
        <p:spPr>
          <a:xfrm>
            <a:off x="933692" y="4785727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60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nl-BE" b="1" dirty="0" err="1"/>
              <a:t>Specific</a:t>
            </a:r>
            <a:r>
              <a:rPr lang="nl-BE" b="1" dirty="0"/>
              <a:t> </a:t>
            </a:r>
            <a:r>
              <a:rPr lang="nl-BE" b="1" dirty="0" err="1"/>
              <a:t>shifts</a:t>
            </a:r>
            <a:r>
              <a:rPr lang="nl-BE" b="1" dirty="0"/>
              <a:t> </a:t>
            </a:r>
            <a:r>
              <a:rPr lang="nl-BE" b="1" dirty="0" err="1"/>
              <a:t>after</a:t>
            </a:r>
            <a:r>
              <a:rPr lang="nl-BE" b="1" dirty="0"/>
              <a:t> Bologna</a:t>
            </a:r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         	Semi-</a:t>
            </a:r>
            <a:r>
              <a:rPr lang="nl-BE" b="1" dirty="0" err="1">
                <a:solidFill>
                  <a:schemeClr val="tx1"/>
                </a:solidFill>
              </a:rPr>
              <a:t>autonomous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i="1" dirty="0">
                <a:solidFill>
                  <a:schemeClr val="tx1"/>
                </a:solidFill>
              </a:rPr>
              <a:t>Schools of Arts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Between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universities</a:t>
            </a:r>
            <a:r>
              <a:rPr lang="nl-BE" b="1" dirty="0">
                <a:solidFill>
                  <a:srgbClr val="FF5000"/>
                </a:solidFill>
              </a:rPr>
              <a:t> &amp; </a:t>
            </a:r>
            <a:r>
              <a:rPr lang="nl-BE" b="1" dirty="0" err="1">
                <a:solidFill>
                  <a:srgbClr val="FF5000"/>
                </a:solidFill>
              </a:rPr>
              <a:t>university</a:t>
            </a:r>
            <a:r>
              <a:rPr lang="nl-BE" b="1" dirty="0">
                <a:solidFill>
                  <a:srgbClr val="FF5000"/>
                </a:solidFill>
              </a:rPr>
              <a:t> colleges </a:t>
            </a:r>
            <a:endParaRPr lang="nl-BE" b="1" dirty="0">
              <a:solidFill>
                <a:srgbClr val="00329F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Site </a:t>
            </a:r>
            <a:r>
              <a:rPr lang="nl-BE" b="1" dirty="0" err="1">
                <a:solidFill>
                  <a:srgbClr val="FF5000"/>
                </a:solidFill>
              </a:rPr>
              <a:t>for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artistic</a:t>
            </a:r>
            <a:r>
              <a:rPr lang="nl-BE" b="1" dirty="0">
                <a:solidFill>
                  <a:srgbClr val="FF5000"/>
                </a:solidFill>
              </a:rPr>
              <a:t> research </a:t>
            </a:r>
            <a:endParaRPr lang="nl-BE" b="1" dirty="0">
              <a:solidFill>
                <a:srgbClr val="00329F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No </a:t>
            </a:r>
            <a:r>
              <a:rPr lang="nl-BE" b="1" dirty="0" err="1">
                <a:solidFill>
                  <a:srgbClr val="FF5000"/>
                </a:solidFill>
              </a:rPr>
              <a:t>mandate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to</a:t>
            </a:r>
            <a:r>
              <a:rPr lang="nl-BE" b="1" dirty="0">
                <a:solidFill>
                  <a:srgbClr val="FF5000"/>
                </a:solidFill>
              </a:rPr>
              <a:t> award </a:t>
            </a:r>
            <a:r>
              <a:rPr lang="nl-BE" b="1" dirty="0" err="1">
                <a:solidFill>
                  <a:srgbClr val="FF5000"/>
                </a:solidFill>
              </a:rPr>
              <a:t>PhDs</a:t>
            </a:r>
            <a:r>
              <a:rPr lang="nl-BE" b="1" dirty="0">
                <a:solidFill>
                  <a:srgbClr val="FF5000"/>
                </a:solidFill>
              </a:rPr>
              <a:t> (</a:t>
            </a:r>
            <a:r>
              <a:rPr lang="nl-BE" b="1" dirty="0" err="1">
                <a:solidFill>
                  <a:srgbClr val="FF5000"/>
                </a:solidFill>
              </a:rPr>
              <a:t>university</a:t>
            </a:r>
            <a:r>
              <a:rPr lang="nl-BE" b="1" dirty="0">
                <a:solidFill>
                  <a:srgbClr val="FF5000"/>
                </a:solidFill>
              </a:rPr>
              <a:t> monopoly) </a:t>
            </a:r>
            <a:endParaRPr lang="nl-BE" b="1" dirty="0">
              <a:solidFill>
                <a:srgbClr val="00329F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r>
              <a:rPr lang="nl-BE" sz="1600" b="1" dirty="0">
                <a:solidFill>
                  <a:schemeClr val="tx1"/>
                </a:solidFill>
              </a:rPr>
              <a:t>New </a:t>
            </a:r>
            <a:r>
              <a:rPr lang="nl-BE" sz="1600" b="1" dirty="0" err="1">
                <a:solidFill>
                  <a:schemeClr val="tx1"/>
                </a:solidFill>
              </a:rPr>
              <a:t>challenges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for</a:t>
            </a:r>
            <a:r>
              <a:rPr lang="nl-BE" sz="1600" b="1" dirty="0">
                <a:solidFill>
                  <a:schemeClr val="tx1"/>
                </a:solidFill>
              </a:rPr>
              <a:t> research </a:t>
            </a:r>
            <a:r>
              <a:rPr lang="nl-BE" sz="1600" b="1" dirty="0" err="1">
                <a:solidFill>
                  <a:schemeClr val="tx1"/>
                </a:solidFill>
              </a:rPr>
              <a:t>governance</a:t>
            </a:r>
            <a:endParaRPr lang="nl-BE" sz="1600" b="1" dirty="0">
              <a:solidFill>
                <a:schemeClr val="tx1"/>
              </a:solidFill>
            </a:endParaRPr>
          </a:p>
          <a:p>
            <a:pPr marL="554038" lvl="1" indent="-285750" algn="just">
              <a:lnSpc>
                <a:spcPct val="150000"/>
              </a:lnSpc>
              <a:buFontTx/>
              <a:buChar char="-"/>
            </a:pPr>
            <a:endParaRPr lang="nl-BE" b="1" dirty="0">
              <a:solidFill>
                <a:srgbClr val="FF5000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08423" cy="341050"/>
          </a:xfrm>
        </p:spPr>
        <p:txBody>
          <a:bodyPr/>
          <a:lstStyle/>
          <a:p>
            <a:r>
              <a:rPr lang="nl-BE" dirty="0" err="1"/>
              <a:t>Artistic</a:t>
            </a:r>
            <a:r>
              <a:rPr lang="nl-BE" dirty="0"/>
              <a:t> research in </a:t>
            </a:r>
            <a:r>
              <a:rPr lang="nl-BE" dirty="0" err="1"/>
              <a:t>flanders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048318" cy="335852"/>
          </a:xfrm>
        </p:spPr>
        <p:txBody>
          <a:bodyPr/>
          <a:lstStyle/>
          <a:p>
            <a:r>
              <a:rPr lang="nl-BE" dirty="0" err="1"/>
              <a:t>Introduction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Arrow: Right 4"/>
          <p:cNvSpPr/>
          <p:nvPr/>
        </p:nvSpPr>
        <p:spPr>
          <a:xfrm>
            <a:off x="933692" y="2760984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30" name="Picture 6" descr="What is Bologna Process?">
            <a:extLst>
              <a:ext uri="{FF2B5EF4-FFF2-40B4-BE49-F238E27FC236}">
                <a16:creationId xmlns:a16="http://schemas.microsoft.com/office/drawing/2014/main" id="{0F095B16-CBA9-4C45-A47C-D19786E8D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7" y="683763"/>
            <a:ext cx="4126753" cy="20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School of Arts - Uitleen applicatie">
            <a:extLst>
              <a:ext uri="{FF2B5EF4-FFF2-40B4-BE49-F238E27FC236}">
                <a16:creationId xmlns:a16="http://schemas.microsoft.com/office/drawing/2014/main" id="{3BD3F62F-8271-4730-8A61-B305A15BE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00" y="2710293"/>
            <a:ext cx="1630238" cy="7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UCA | School of Arts">
            <a:extLst>
              <a:ext uri="{FF2B5EF4-FFF2-40B4-BE49-F238E27FC236}">
                <a16:creationId xmlns:a16="http://schemas.microsoft.com/office/drawing/2014/main" id="{D8584949-88FE-41BE-80E2-98B09A3F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775" y="2703975"/>
            <a:ext cx="1364586" cy="71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uisstijlgids AP Hogeschool - PDF Gratis download">
            <a:extLst>
              <a:ext uri="{FF2B5EF4-FFF2-40B4-BE49-F238E27FC236}">
                <a16:creationId xmlns:a16="http://schemas.microsoft.com/office/drawing/2014/main" id="{82C595ED-E99A-4101-B7B5-7DEE5A6B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11" y="3429000"/>
            <a:ext cx="2542093" cy="71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XL-MAD | School of Arts">
            <a:extLst>
              <a:ext uri="{FF2B5EF4-FFF2-40B4-BE49-F238E27FC236}">
                <a16:creationId xmlns:a16="http://schemas.microsoft.com/office/drawing/2014/main" id="{0BCC7F7F-2010-4575-B448-7F6D82AB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57" y="4145409"/>
            <a:ext cx="2683009" cy="7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oninklijk Conservatorium Brussel | Koninklijk Conservatorium Brussel">
            <a:extLst>
              <a:ext uri="{FF2B5EF4-FFF2-40B4-BE49-F238E27FC236}">
                <a16:creationId xmlns:a16="http://schemas.microsoft.com/office/drawing/2014/main" id="{73F45E07-3A7F-4F8A-BE9B-A72E63DC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157" y="4145408"/>
            <a:ext cx="1211819" cy="12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iguratie.be - RITCS">
            <a:extLst>
              <a:ext uri="{FF2B5EF4-FFF2-40B4-BE49-F238E27FC236}">
                <a16:creationId xmlns:a16="http://schemas.microsoft.com/office/drawing/2014/main" id="{661E5BEF-AD15-4085-A974-F02DC8A6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39" y="2703975"/>
            <a:ext cx="1020452" cy="5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ortfolio Sint Lucas Antwerpen - brochure - WENDY KEGELS">
            <a:extLst>
              <a:ext uri="{FF2B5EF4-FFF2-40B4-BE49-F238E27FC236}">
                <a16:creationId xmlns:a16="http://schemas.microsoft.com/office/drawing/2014/main" id="{F25D2288-7121-464F-93F5-BBDD3C3A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341" y="4655801"/>
            <a:ext cx="941763" cy="9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BD30AC82-A615-4DA3-B74A-2E2CB00BC778}"/>
              </a:ext>
            </a:extLst>
          </p:cNvPr>
          <p:cNvSpPr/>
          <p:nvPr/>
        </p:nvSpPr>
        <p:spPr>
          <a:xfrm>
            <a:off x="933692" y="4785727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112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nl-BE" b="1" dirty="0" err="1"/>
              <a:t>Organizing</a:t>
            </a:r>
            <a:r>
              <a:rPr lang="nl-BE" b="1" dirty="0"/>
              <a:t> </a:t>
            </a:r>
            <a:r>
              <a:rPr lang="nl-BE" b="1" dirty="0" err="1"/>
              <a:t>artistic</a:t>
            </a:r>
            <a:r>
              <a:rPr lang="nl-BE" b="1" dirty="0"/>
              <a:t> research in </a:t>
            </a:r>
            <a:r>
              <a:rPr lang="nl-BE" b="1" dirty="0" err="1"/>
              <a:t>Flanders</a:t>
            </a:r>
            <a:endParaRPr lang="nl-BE" b="1" dirty="0"/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         	No output monitoring or performance-</a:t>
            </a:r>
            <a:r>
              <a:rPr lang="nl-BE" b="1" dirty="0" err="1">
                <a:solidFill>
                  <a:schemeClr val="tx1"/>
                </a:solidFill>
              </a:rPr>
              <a:t>based</a:t>
            </a:r>
            <a:r>
              <a:rPr lang="nl-BE" b="1" dirty="0">
                <a:solidFill>
                  <a:schemeClr val="tx1"/>
                </a:solidFill>
              </a:rPr>
              <a:t> 	assessment</a:t>
            </a:r>
            <a:endParaRPr lang="nl-BE" b="1" i="1" dirty="0">
              <a:solidFill>
                <a:schemeClr val="tx1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No </a:t>
            </a:r>
            <a:r>
              <a:rPr lang="nl-BE" b="1" dirty="0" err="1">
                <a:solidFill>
                  <a:srgbClr val="FF5000"/>
                </a:solidFill>
              </a:rPr>
              <a:t>harmonized</a:t>
            </a:r>
            <a:r>
              <a:rPr lang="nl-BE" b="1" dirty="0">
                <a:solidFill>
                  <a:srgbClr val="FF5000"/>
                </a:solidFill>
              </a:rPr>
              <a:t> output </a:t>
            </a:r>
            <a:r>
              <a:rPr lang="nl-BE" b="1" dirty="0" err="1">
                <a:solidFill>
                  <a:srgbClr val="FF5000"/>
                </a:solidFill>
              </a:rPr>
              <a:t>registration</a:t>
            </a:r>
            <a:endParaRPr lang="nl-BE" b="1" dirty="0">
              <a:solidFill>
                <a:srgbClr val="00329F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No consensus </a:t>
            </a:r>
            <a:r>
              <a:rPr lang="nl-BE" b="1" dirty="0" err="1">
                <a:solidFill>
                  <a:srgbClr val="FF5000"/>
                </a:solidFill>
              </a:rPr>
              <a:t>about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appropriate</a:t>
            </a:r>
            <a:r>
              <a:rPr lang="nl-BE" b="1" dirty="0">
                <a:solidFill>
                  <a:srgbClr val="FF5000"/>
                </a:solidFill>
              </a:rPr>
              <a:t> assessment instruments </a:t>
            </a:r>
            <a:endParaRPr lang="nl-BE" b="1" dirty="0">
              <a:solidFill>
                <a:srgbClr val="00329F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r>
              <a:rPr lang="nl-BE" sz="1600" b="1" dirty="0" err="1">
                <a:solidFill>
                  <a:schemeClr val="tx1"/>
                </a:solidFill>
              </a:rPr>
              <a:t>Governance</a:t>
            </a:r>
            <a:r>
              <a:rPr lang="nl-BE" sz="1600" b="1" dirty="0">
                <a:solidFill>
                  <a:schemeClr val="tx1"/>
                </a:solidFill>
              </a:rPr>
              <a:t> of </a:t>
            </a:r>
            <a:r>
              <a:rPr lang="nl-BE" sz="1600" b="1" dirty="0" err="1">
                <a:solidFill>
                  <a:schemeClr val="tx1"/>
                </a:solidFill>
              </a:rPr>
              <a:t>artistic</a:t>
            </a:r>
            <a:r>
              <a:rPr lang="nl-BE" sz="1600" b="1" dirty="0">
                <a:solidFill>
                  <a:schemeClr val="tx1"/>
                </a:solidFill>
              </a:rPr>
              <a:t> research </a:t>
            </a:r>
            <a:r>
              <a:rPr lang="nl-BE" sz="1600" b="1" dirty="0" err="1">
                <a:solidFill>
                  <a:schemeClr val="tx1"/>
                </a:solidFill>
              </a:rPr>
              <a:t>largely</a:t>
            </a:r>
            <a:r>
              <a:rPr lang="nl-BE" sz="1600" b="1" dirty="0">
                <a:solidFill>
                  <a:schemeClr val="tx1"/>
                </a:solidFill>
              </a:rPr>
              <a:t> 	</a:t>
            </a:r>
            <a:r>
              <a:rPr lang="nl-BE" sz="1600" b="1" dirty="0" err="1">
                <a:solidFill>
                  <a:schemeClr val="tx1"/>
                </a:solidFill>
              </a:rPr>
              <a:t>decentralised</a:t>
            </a:r>
            <a:r>
              <a:rPr lang="nl-BE" sz="1600" b="1" dirty="0">
                <a:solidFill>
                  <a:schemeClr val="tx1"/>
                </a:solidFill>
              </a:rPr>
              <a:t> (cf. </a:t>
            </a:r>
            <a:r>
              <a:rPr lang="nl-BE" sz="1600" b="1" dirty="0" err="1">
                <a:solidFill>
                  <a:schemeClr val="tx1"/>
                </a:solidFill>
              </a:rPr>
              <a:t>university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associations</a:t>
            </a:r>
            <a:r>
              <a:rPr lang="nl-BE" sz="1600" b="1" dirty="0">
                <a:solidFill>
                  <a:schemeClr val="tx1"/>
                </a:solidFill>
              </a:rPr>
              <a:t>) </a:t>
            </a:r>
          </a:p>
          <a:p>
            <a:pPr marL="554038" lvl="1" indent="-285750" algn="just">
              <a:lnSpc>
                <a:spcPct val="150000"/>
              </a:lnSpc>
              <a:buFontTx/>
              <a:buChar char="-"/>
            </a:pPr>
            <a:endParaRPr lang="nl-BE" b="1" dirty="0">
              <a:solidFill>
                <a:srgbClr val="FF5000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5308423" cy="341050"/>
          </a:xfrm>
        </p:spPr>
        <p:txBody>
          <a:bodyPr/>
          <a:lstStyle/>
          <a:p>
            <a:r>
              <a:rPr lang="nl-BE" dirty="0" err="1"/>
              <a:t>Artistic</a:t>
            </a:r>
            <a:r>
              <a:rPr lang="nl-BE" dirty="0"/>
              <a:t> research in </a:t>
            </a:r>
            <a:r>
              <a:rPr lang="nl-BE" dirty="0" err="1"/>
              <a:t>flanders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048318" cy="335852"/>
          </a:xfrm>
        </p:spPr>
        <p:txBody>
          <a:bodyPr/>
          <a:lstStyle/>
          <a:p>
            <a:r>
              <a:rPr lang="nl-BE" dirty="0" err="1"/>
              <a:t>Introduction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Arrow: Right 4"/>
          <p:cNvSpPr/>
          <p:nvPr/>
        </p:nvSpPr>
        <p:spPr>
          <a:xfrm>
            <a:off x="933692" y="2760984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30" name="Picture 6" descr="What is Bologna Process?">
            <a:extLst>
              <a:ext uri="{FF2B5EF4-FFF2-40B4-BE49-F238E27FC236}">
                <a16:creationId xmlns:a16="http://schemas.microsoft.com/office/drawing/2014/main" id="{0F095B16-CBA9-4C45-A47C-D19786E8D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7" y="683763"/>
            <a:ext cx="4126753" cy="202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School of Arts - Uitleen applicatie">
            <a:extLst>
              <a:ext uri="{FF2B5EF4-FFF2-40B4-BE49-F238E27FC236}">
                <a16:creationId xmlns:a16="http://schemas.microsoft.com/office/drawing/2014/main" id="{3BD3F62F-8271-4730-8A61-B305A15BE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800" y="2710293"/>
            <a:ext cx="1630238" cy="7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UCA | School of Arts">
            <a:extLst>
              <a:ext uri="{FF2B5EF4-FFF2-40B4-BE49-F238E27FC236}">
                <a16:creationId xmlns:a16="http://schemas.microsoft.com/office/drawing/2014/main" id="{D8584949-88FE-41BE-80E2-98B09A3F0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775" y="2703975"/>
            <a:ext cx="1364586" cy="71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uisstijlgids AP Hogeschool - PDF Gratis download">
            <a:extLst>
              <a:ext uri="{FF2B5EF4-FFF2-40B4-BE49-F238E27FC236}">
                <a16:creationId xmlns:a16="http://schemas.microsoft.com/office/drawing/2014/main" id="{82C595ED-E99A-4101-B7B5-7DEE5A6B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111" y="3429000"/>
            <a:ext cx="2542093" cy="71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XL-MAD | School of Arts">
            <a:extLst>
              <a:ext uri="{FF2B5EF4-FFF2-40B4-BE49-F238E27FC236}">
                <a16:creationId xmlns:a16="http://schemas.microsoft.com/office/drawing/2014/main" id="{0BCC7F7F-2010-4575-B448-7F6D82AB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657" y="4145409"/>
            <a:ext cx="2683009" cy="72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oninklijk Conservatorium Brussel | Koninklijk Conservatorium Brussel">
            <a:extLst>
              <a:ext uri="{FF2B5EF4-FFF2-40B4-BE49-F238E27FC236}">
                <a16:creationId xmlns:a16="http://schemas.microsoft.com/office/drawing/2014/main" id="{73F45E07-3A7F-4F8A-BE9B-A72E63DC3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157" y="4145408"/>
            <a:ext cx="1211819" cy="12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iguratie.be - RITCS">
            <a:extLst>
              <a:ext uri="{FF2B5EF4-FFF2-40B4-BE49-F238E27FC236}">
                <a16:creationId xmlns:a16="http://schemas.microsoft.com/office/drawing/2014/main" id="{661E5BEF-AD15-4085-A974-F02DC8A6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39" y="2703975"/>
            <a:ext cx="1020452" cy="5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Portfolio Sint Lucas Antwerpen - brochure - WENDY KEGELS">
            <a:extLst>
              <a:ext uri="{FF2B5EF4-FFF2-40B4-BE49-F238E27FC236}">
                <a16:creationId xmlns:a16="http://schemas.microsoft.com/office/drawing/2014/main" id="{F25D2288-7121-464F-93F5-BBDD3C3A9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341" y="4655801"/>
            <a:ext cx="941763" cy="94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BD30AC82-A615-4DA3-B74A-2E2CB00BC778}"/>
              </a:ext>
            </a:extLst>
          </p:cNvPr>
          <p:cNvSpPr/>
          <p:nvPr/>
        </p:nvSpPr>
        <p:spPr>
          <a:xfrm>
            <a:off x="933692" y="4785727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99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nl-BE" b="1" dirty="0" err="1"/>
              <a:t>Artistic</a:t>
            </a:r>
            <a:r>
              <a:rPr lang="nl-BE" b="1" dirty="0"/>
              <a:t> research </a:t>
            </a:r>
            <a:r>
              <a:rPr lang="nl-BE" b="1" dirty="0" err="1"/>
              <a:t>troubles</a:t>
            </a:r>
            <a:r>
              <a:rPr lang="nl-BE" b="1" dirty="0"/>
              <a:t> ‘traditional’ assessment culture</a:t>
            </a:r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         	</a:t>
            </a:r>
            <a:r>
              <a:rPr lang="nl-BE" b="1" dirty="0" err="1">
                <a:solidFill>
                  <a:schemeClr val="tx1"/>
                </a:solidFill>
              </a:rPr>
              <a:t>Academic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and</a:t>
            </a:r>
            <a:r>
              <a:rPr lang="nl-BE" b="1" dirty="0">
                <a:solidFill>
                  <a:schemeClr val="tx1"/>
                </a:solidFill>
              </a:rPr>
              <a:t>/or </a:t>
            </a:r>
            <a:r>
              <a:rPr lang="nl-BE" b="1" dirty="0" err="1">
                <a:solidFill>
                  <a:schemeClr val="tx1"/>
                </a:solidFill>
              </a:rPr>
              <a:t>artistic</a:t>
            </a:r>
            <a:r>
              <a:rPr lang="nl-BE" b="1" dirty="0">
                <a:solidFill>
                  <a:schemeClr val="tx1"/>
                </a:solidFill>
              </a:rPr>
              <a:t> excellence?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i="1" dirty="0" err="1">
                <a:solidFill>
                  <a:srgbClr val="FF5000"/>
                </a:solidFill>
              </a:rPr>
              <a:t>Artistic</a:t>
            </a:r>
            <a:r>
              <a:rPr lang="nl-BE" b="1" i="1" dirty="0">
                <a:solidFill>
                  <a:srgbClr val="FF5000"/>
                </a:solidFill>
              </a:rPr>
              <a:t> </a:t>
            </a:r>
            <a:r>
              <a:rPr lang="nl-BE" b="1" i="1" dirty="0" err="1">
                <a:solidFill>
                  <a:srgbClr val="FF5000"/>
                </a:solidFill>
              </a:rPr>
              <a:t>quality</a:t>
            </a:r>
            <a:r>
              <a:rPr lang="nl-BE" b="1" dirty="0">
                <a:solidFill>
                  <a:srgbClr val="FF5000"/>
                </a:solidFill>
              </a:rPr>
              <a:t> of non-traditional research </a:t>
            </a:r>
            <a:r>
              <a:rPr lang="nl-BE" b="1" dirty="0" err="1">
                <a:solidFill>
                  <a:srgbClr val="FF5000"/>
                </a:solidFill>
              </a:rPr>
              <a:t>outcomes</a:t>
            </a:r>
            <a:r>
              <a:rPr lang="nl-BE" b="1" dirty="0">
                <a:solidFill>
                  <a:srgbClr val="FF5000"/>
                </a:solidFill>
              </a:rPr>
              <a:t>?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i="1" dirty="0" err="1">
                <a:solidFill>
                  <a:srgbClr val="FF5000"/>
                </a:solidFill>
              </a:rPr>
              <a:t>Academic</a:t>
            </a:r>
            <a:r>
              <a:rPr lang="nl-BE" b="1" i="1" dirty="0">
                <a:solidFill>
                  <a:srgbClr val="FF5000"/>
                </a:solidFill>
              </a:rPr>
              <a:t> </a:t>
            </a:r>
            <a:r>
              <a:rPr lang="nl-BE" b="1" i="1" dirty="0" err="1">
                <a:solidFill>
                  <a:srgbClr val="FF5000"/>
                </a:solidFill>
              </a:rPr>
              <a:t>quality</a:t>
            </a:r>
            <a:r>
              <a:rPr lang="nl-BE" b="1" i="1" dirty="0">
                <a:solidFill>
                  <a:srgbClr val="FF5000"/>
                </a:solidFill>
              </a:rPr>
              <a:t> </a:t>
            </a:r>
            <a:r>
              <a:rPr lang="nl-BE" b="1" dirty="0">
                <a:solidFill>
                  <a:srgbClr val="FF5000"/>
                </a:solidFill>
              </a:rPr>
              <a:t>of </a:t>
            </a:r>
            <a:r>
              <a:rPr lang="nl-BE" b="1" dirty="0" err="1">
                <a:solidFill>
                  <a:srgbClr val="FF5000"/>
                </a:solidFill>
              </a:rPr>
              <a:t>scholarly</a:t>
            </a:r>
            <a:r>
              <a:rPr lang="nl-BE" b="1" dirty="0">
                <a:solidFill>
                  <a:srgbClr val="FF5000"/>
                </a:solidFill>
              </a:rPr>
              <a:t> output?</a:t>
            </a: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r>
              <a:rPr lang="nl-BE" sz="1600" b="1" dirty="0">
                <a:solidFill>
                  <a:schemeClr val="tx1"/>
                </a:solidFill>
              </a:rPr>
              <a:t>How </a:t>
            </a:r>
            <a:r>
              <a:rPr lang="nl-BE" sz="1600" b="1" dirty="0" err="1">
                <a:solidFill>
                  <a:schemeClr val="tx1"/>
                </a:solidFill>
              </a:rPr>
              <a:t>and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where</a:t>
            </a:r>
            <a:r>
              <a:rPr lang="nl-BE" sz="1600" b="1" dirty="0">
                <a:solidFill>
                  <a:schemeClr val="tx1"/>
                </a:solidFill>
              </a:rPr>
              <a:t> does </a:t>
            </a:r>
            <a:r>
              <a:rPr lang="nl-BE" sz="1600" b="1" dirty="0" err="1">
                <a:solidFill>
                  <a:schemeClr val="tx1"/>
                </a:solidFill>
              </a:rPr>
              <a:t>artistic</a:t>
            </a:r>
            <a:r>
              <a:rPr lang="nl-BE" sz="1600" b="1" dirty="0">
                <a:solidFill>
                  <a:schemeClr val="tx1"/>
                </a:solidFill>
              </a:rPr>
              <a:t> research have 	impact?</a:t>
            </a: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4936013" cy="341050"/>
          </a:xfrm>
        </p:spPr>
        <p:txBody>
          <a:bodyPr/>
          <a:lstStyle/>
          <a:p>
            <a:r>
              <a:rPr lang="nl-BE" dirty="0"/>
              <a:t>Research impact in </a:t>
            </a:r>
            <a:r>
              <a:rPr lang="nl-BE" dirty="0" err="1"/>
              <a:t>the</a:t>
            </a:r>
            <a:r>
              <a:rPr lang="nl-BE" dirty="0"/>
              <a:t> arts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4134402" cy="335852"/>
          </a:xfrm>
        </p:spPr>
        <p:txBody>
          <a:bodyPr/>
          <a:lstStyle/>
          <a:p>
            <a:r>
              <a:rPr lang="nl-BE" dirty="0"/>
              <a:t>Beyond </a:t>
            </a:r>
            <a:r>
              <a:rPr lang="nl-BE" dirty="0" err="1"/>
              <a:t>scholarly</a:t>
            </a:r>
            <a:r>
              <a:rPr lang="nl-BE" dirty="0"/>
              <a:t> </a:t>
            </a:r>
            <a:r>
              <a:rPr lang="nl-BE" dirty="0" err="1"/>
              <a:t>judgement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Arrow: Right 4"/>
          <p:cNvSpPr/>
          <p:nvPr/>
        </p:nvSpPr>
        <p:spPr>
          <a:xfrm>
            <a:off x="933692" y="3157751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8" name="Picture 4" descr="The Art of Strip Photography: Making Still Images with a Moving Camera by  Vanvolsem, Maarten - Amazon.ae">
            <a:extLst>
              <a:ext uri="{FF2B5EF4-FFF2-40B4-BE49-F238E27FC236}">
                <a16:creationId xmlns:a16="http://schemas.microsoft.com/office/drawing/2014/main" id="{2A2F406B-1B0A-44FD-95CB-C001D1511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1" t="9230" r="31279" b="10948"/>
          <a:stretch/>
        </p:blipFill>
        <p:spPr bwMode="auto">
          <a:xfrm>
            <a:off x="7404848" y="683765"/>
            <a:ext cx="2067626" cy="234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By Barthold Kuijken: The Notation Is Not The Music Reflections On Early  Music Practice And Performance - Télécharger EPUB PDF">
            <a:extLst>
              <a:ext uri="{FF2B5EF4-FFF2-40B4-BE49-F238E27FC236}">
                <a16:creationId xmlns:a16="http://schemas.microsoft.com/office/drawing/2014/main" id="{D1AD86EF-7EFC-4A94-88E7-D87BA393B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1" b="3461"/>
          <a:stretch/>
        </p:blipFill>
        <p:spPr bwMode="auto">
          <a:xfrm>
            <a:off x="10483328" y="683764"/>
            <a:ext cx="1048272" cy="165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Een ongehoord geluid | Kurt Bertels | Muziekgeschiedenis | 9789461170279 |  Standaard Boekhandel">
            <a:extLst>
              <a:ext uri="{FF2B5EF4-FFF2-40B4-BE49-F238E27FC236}">
                <a16:creationId xmlns:a16="http://schemas.microsoft.com/office/drawing/2014/main" id="{B24EF03A-19E0-4F33-9FA1-5FD41A4D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925" y="3024185"/>
            <a:ext cx="1599032" cy="23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Animated Life / Otaku Futurism">
            <a:extLst>
              <a:ext uri="{FF2B5EF4-FFF2-40B4-BE49-F238E27FC236}">
                <a16:creationId xmlns:a16="http://schemas.microsoft.com/office/drawing/2014/main" id="{F98BBCAB-897C-4639-B979-3F83AC638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281" y="3923930"/>
            <a:ext cx="993319" cy="14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Oorwonde - a tactile experience by Laura Maes">
            <a:extLst>
              <a:ext uri="{FF2B5EF4-FFF2-40B4-BE49-F238E27FC236}">
                <a16:creationId xmlns:a16="http://schemas.microsoft.com/office/drawing/2014/main" id="{85321888-A1DF-4F1A-9E3B-932F9C2B6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853" y="2334828"/>
            <a:ext cx="1601970" cy="155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et geluid als een innerlijke beweging in de overdracht van een ervaring in  de film, Martine Huvenne | 9789056297183 | Boek - bookspot.be">
            <a:extLst>
              <a:ext uri="{FF2B5EF4-FFF2-40B4-BE49-F238E27FC236}">
                <a16:creationId xmlns:a16="http://schemas.microsoft.com/office/drawing/2014/main" id="{5CDED79D-B3F5-4372-B1F5-DFE97DD5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861" y="678074"/>
            <a:ext cx="1096505" cy="165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Future Footwear a six year PhD project in the Arts funded by the University  College Ghent">
            <a:extLst>
              <a:ext uri="{FF2B5EF4-FFF2-40B4-BE49-F238E27FC236}">
                <a16:creationId xmlns:a16="http://schemas.microsoft.com/office/drawing/2014/main" id="{42F21C1C-7169-429D-A4CB-B2DE9646D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054" y="3429000"/>
            <a:ext cx="1546265" cy="195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Ivan Grubanov - Unnation. A Conversation - Kehrer Verlag">
            <a:extLst>
              <a:ext uri="{FF2B5EF4-FFF2-40B4-BE49-F238E27FC236}">
                <a16:creationId xmlns:a16="http://schemas.microsoft.com/office/drawing/2014/main" id="{A5EF4BDE-7FEB-4D00-809E-E3456AB9C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267" y="2163543"/>
            <a:ext cx="1192544" cy="143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1C2975B0-4A76-4CF4-8CBF-9630464641C0}"/>
              </a:ext>
            </a:extLst>
          </p:cNvPr>
          <p:cNvSpPr/>
          <p:nvPr/>
        </p:nvSpPr>
        <p:spPr>
          <a:xfrm>
            <a:off x="933692" y="4760260"/>
            <a:ext cx="446400" cy="172800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32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26958EF-4B71-43EB-8501-E185A0735BCB}"/>
              </a:ext>
            </a:extLst>
          </p:cNvPr>
          <p:cNvSpPr/>
          <p:nvPr/>
        </p:nvSpPr>
        <p:spPr>
          <a:xfrm>
            <a:off x="731837" y="711463"/>
            <a:ext cx="10825368" cy="5159763"/>
          </a:xfrm>
          <a:prstGeom prst="rect">
            <a:avLst/>
          </a:prstGeom>
          <a:solidFill>
            <a:schemeClr val="bg1">
              <a:lumMod val="95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4936013" cy="341050"/>
          </a:xfrm>
        </p:spPr>
        <p:txBody>
          <a:bodyPr/>
          <a:lstStyle/>
          <a:p>
            <a:r>
              <a:rPr lang="nl-BE" dirty="0"/>
              <a:t>Research impact in </a:t>
            </a:r>
            <a:r>
              <a:rPr lang="nl-BE" dirty="0" err="1"/>
              <a:t>the</a:t>
            </a:r>
            <a:r>
              <a:rPr lang="nl-BE" dirty="0"/>
              <a:t> arts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4134402" cy="335852"/>
          </a:xfrm>
        </p:spPr>
        <p:txBody>
          <a:bodyPr/>
          <a:lstStyle/>
          <a:p>
            <a:r>
              <a:rPr lang="nl-BE" dirty="0"/>
              <a:t>Beyond </a:t>
            </a:r>
            <a:r>
              <a:rPr lang="nl-BE" dirty="0" err="1"/>
              <a:t>scholarly</a:t>
            </a:r>
            <a:r>
              <a:rPr lang="nl-BE" dirty="0"/>
              <a:t> </a:t>
            </a:r>
            <a:r>
              <a:rPr lang="nl-BE" dirty="0" err="1"/>
              <a:t>judgement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71CC8A-E9AF-4C96-99E0-90C494895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17" t="21520" r="61237" b="9556"/>
          <a:stretch/>
        </p:blipFill>
        <p:spPr>
          <a:xfrm>
            <a:off x="3788032" y="2656901"/>
            <a:ext cx="3318829" cy="2335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04DF2C-738B-4AAA-848A-69CA0C614C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71" t="16068" r="59572" b="11079"/>
          <a:stretch/>
        </p:blipFill>
        <p:spPr>
          <a:xfrm>
            <a:off x="820456" y="2026597"/>
            <a:ext cx="3162142" cy="20997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AC70C78-F3DB-46FC-A773-C033917E7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72" y="2421071"/>
            <a:ext cx="2236998" cy="3364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E62F14-A1FD-4D0D-8F5E-B5DE5A0E416E}"/>
              </a:ext>
            </a:extLst>
          </p:cNvPr>
          <p:cNvSpPr txBox="1"/>
          <p:nvPr/>
        </p:nvSpPr>
        <p:spPr>
          <a:xfrm>
            <a:off x="731837" y="1545761"/>
            <a:ext cx="7872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E.g.: Rosanne Van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Klaveren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 (2010-2018)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Towards togetherness: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 </a:t>
            </a:r>
            <a:r>
              <a:rPr kumimoji="0" lang="en-GB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Probing as a decolonizing approach for artistic inquiry.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Leuven: LUCA School of Arts.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FCF63A3-C8C0-4D75-85D3-913FF489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" y="4025121"/>
            <a:ext cx="2780279" cy="184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D7CA0-57B6-453D-8B0D-34DB142723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3484" t="13422" r="20143" b="4476"/>
          <a:stretch/>
        </p:blipFill>
        <p:spPr>
          <a:xfrm>
            <a:off x="8928589" y="711463"/>
            <a:ext cx="2603011" cy="3671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A2D564-3F1C-4BA8-89BF-AAF9B0E820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285" t="17134" r="63779" b="18444"/>
          <a:stretch/>
        </p:blipFill>
        <p:spPr>
          <a:xfrm>
            <a:off x="8382261" y="3581565"/>
            <a:ext cx="3162142" cy="22090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C40E5C9-4D68-428E-BD73-0551720845E5}"/>
              </a:ext>
            </a:extLst>
          </p:cNvPr>
          <p:cNvSpPr txBox="1"/>
          <p:nvPr/>
        </p:nvSpPr>
        <p:spPr>
          <a:xfrm>
            <a:off x="9091749" y="881987"/>
            <a:ext cx="1018902" cy="185407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Book chapter (2014)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A2CEF0-740D-4D79-A313-189ACE28C00D}"/>
              </a:ext>
            </a:extLst>
          </p:cNvPr>
          <p:cNvSpPr txBox="1"/>
          <p:nvPr/>
        </p:nvSpPr>
        <p:spPr>
          <a:xfrm>
            <a:off x="6553715" y="5342003"/>
            <a:ext cx="1693302" cy="276999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‘</a:t>
            </a:r>
            <a:r>
              <a:rPr kumimoji="0" lang="en-GB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Niva</a:t>
            </a: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 to Nenets cooking pot’ (Artefact for exhibition, 2011)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BF16B-60AC-4E40-86F4-15C5957A234D}"/>
              </a:ext>
            </a:extLst>
          </p:cNvPr>
          <p:cNvSpPr txBox="1"/>
          <p:nvPr/>
        </p:nvSpPr>
        <p:spPr>
          <a:xfrm>
            <a:off x="8513339" y="5337741"/>
            <a:ext cx="2723338" cy="184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Interactive online documentary (Mixed media realization, n.d.)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7F756E-C0FB-4BD6-B51A-CF10FF582830}"/>
              </a:ext>
            </a:extLst>
          </p:cNvPr>
          <p:cNvSpPr txBox="1"/>
          <p:nvPr/>
        </p:nvSpPr>
        <p:spPr>
          <a:xfrm>
            <a:off x="5296882" y="2728195"/>
            <a:ext cx="1023037" cy="184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Journal article (2015)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E6BA9A-6B06-4D62-8C9D-C727AE8A1CC3}"/>
              </a:ext>
            </a:extLst>
          </p:cNvPr>
          <p:cNvSpPr txBox="1"/>
          <p:nvPr/>
        </p:nvSpPr>
        <p:spPr>
          <a:xfrm>
            <a:off x="820456" y="5531453"/>
            <a:ext cx="2061783" cy="1846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‘Ittoqqortoormiit Picnic Blanket’ (Artefact, 2010)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2C0B5F-4127-4FE0-A5DE-34FBB7E21420}"/>
              </a:ext>
            </a:extLst>
          </p:cNvPr>
          <p:cNvSpPr txBox="1"/>
          <p:nvPr/>
        </p:nvSpPr>
        <p:spPr>
          <a:xfrm>
            <a:off x="957943" y="2546998"/>
            <a:ext cx="2311851" cy="1846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Website prototype (interactive realization, 2009-2012)</a:t>
            </a:r>
          </a:p>
        </p:txBody>
      </p:sp>
    </p:spTree>
    <p:extLst>
      <p:ext uri="{BB962C8B-B14F-4D97-AF65-F5344CB8AC3E}">
        <p14:creationId xmlns:p14="http://schemas.microsoft.com/office/powerpoint/2010/main" val="35077313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nl-BE" b="1" dirty="0" err="1"/>
              <a:t>Artistic</a:t>
            </a:r>
            <a:r>
              <a:rPr lang="nl-BE" b="1" dirty="0"/>
              <a:t> research </a:t>
            </a:r>
            <a:r>
              <a:rPr lang="nl-BE" b="1" dirty="0" err="1"/>
              <a:t>defies</a:t>
            </a:r>
            <a:r>
              <a:rPr lang="nl-BE" b="1" dirty="0"/>
              <a:t> ‘</a:t>
            </a:r>
            <a:r>
              <a:rPr lang="nl-BE" b="1" dirty="0" err="1"/>
              <a:t>diachronic</a:t>
            </a:r>
            <a:r>
              <a:rPr lang="nl-BE" b="1" dirty="0"/>
              <a:t>’ </a:t>
            </a:r>
            <a:r>
              <a:rPr lang="nl-BE" b="1" dirty="0" err="1"/>
              <a:t>evaluation</a:t>
            </a:r>
            <a:endParaRPr lang="nl-BE" b="1" dirty="0"/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         	Impact is more </a:t>
            </a:r>
            <a:r>
              <a:rPr lang="nl-BE" b="1" dirty="0" err="1">
                <a:solidFill>
                  <a:schemeClr val="tx1"/>
                </a:solidFill>
              </a:rPr>
              <a:t>than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the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sum</a:t>
            </a:r>
            <a:r>
              <a:rPr lang="nl-BE" b="1" dirty="0">
                <a:solidFill>
                  <a:schemeClr val="tx1"/>
                </a:solidFill>
              </a:rPr>
              <a:t> of </a:t>
            </a:r>
            <a:r>
              <a:rPr lang="nl-BE" b="1" dirty="0" err="1">
                <a:solidFill>
                  <a:schemeClr val="tx1"/>
                </a:solidFill>
              </a:rPr>
              <a:t>parts</a:t>
            </a:r>
            <a:r>
              <a:rPr lang="nl-BE" b="1" dirty="0">
                <a:solidFill>
                  <a:schemeClr val="tx1"/>
                </a:solidFill>
              </a:rPr>
              <a:t> in 	</a:t>
            </a:r>
            <a:r>
              <a:rPr lang="nl-BE" b="1" dirty="0" err="1">
                <a:solidFill>
                  <a:schemeClr val="tx1"/>
                </a:solidFill>
              </a:rPr>
              <a:t>artistic</a:t>
            </a:r>
            <a:r>
              <a:rPr lang="nl-BE" b="1" dirty="0">
                <a:solidFill>
                  <a:schemeClr val="tx1"/>
                </a:solidFill>
              </a:rPr>
              <a:t> research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Single </a:t>
            </a:r>
            <a:r>
              <a:rPr lang="nl-BE" b="1" dirty="0" err="1">
                <a:solidFill>
                  <a:srgbClr val="FF5000"/>
                </a:solidFill>
              </a:rPr>
              <a:t>realizations</a:t>
            </a:r>
            <a:r>
              <a:rPr lang="nl-BE" b="1" dirty="0">
                <a:solidFill>
                  <a:srgbClr val="FF5000"/>
                </a:solidFill>
              </a:rPr>
              <a:t> have </a:t>
            </a:r>
            <a:r>
              <a:rPr lang="nl-BE" b="1" dirty="0" err="1">
                <a:solidFill>
                  <a:srgbClr val="FF5000"/>
                </a:solidFill>
              </a:rPr>
              <a:t>limited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meaning</a:t>
            </a:r>
            <a:r>
              <a:rPr lang="nl-BE" b="1" dirty="0">
                <a:solidFill>
                  <a:srgbClr val="FF5000"/>
                </a:solidFill>
              </a:rPr>
              <a:t> 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No </a:t>
            </a:r>
            <a:r>
              <a:rPr lang="nl-BE" b="1" dirty="0" err="1">
                <a:solidFill>
                  <a:srgbClr val="FF5000"/>
                </a:solidFill>
              </a:rPr>
              <a:t>appropriate</a:t>
            </a:r>
            <a:r>
              <a:rPr lang="nl-BE" b="1" dirty="0">
                <a:solidFill>
                  <a:srgbClr val="FF5000"/>
                </a:solidFill>
              </a:rPr>
              <a:t> indicators </a:t>
            </a:r>
            <a:r>
              <a:rPr lang="nl-BE" b="1" dirty="0" err="1">
                <a:solidFill>
                  <a:srgbClr val="FF5000"/>
                </a:solidFill>
              </a:rPr>
              <a:t>to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judge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quality</a:t>
            </a:r>
            <a:r>
              <a:rPr lang="nl-BE" b="1" dirty="0">
                <a:solidFill>
                  <a:srgbClr val="FF5000"/>
                </a:solidFill>
              </a:rPr>
              <a:t> of </a:t>
            </a:r>
            <a:r>
              <a:rPr lang="nl-BE" b="1" dirty="0" err="1">
                <a:solidFill>
                  <a:srgbClr val="FF5000"/>
                </a:solidFill>
              </a:rPr>
              <a:t>outcomes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by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themselves</a:t>
            </a:r>
            <a:endParaRPr lang="nl-BE" b="1" dirty="0">
              <a:solidFill>
                <a:srgbClr val="FF5000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r>
              <a:rPr lang="nl-BE" sz="1600" b="1" dirty="0" err="1">
                <a:solidFill>
                  <a:schemeClr val="tx1"/>
                </a:solidFill>
              </a:rPr>
              <a:t>Reconciling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diachronic</a:t>
            </a:r>
            <a:r>
              <a:rPr lang="nl-BE" sz="1600" b="1" dirty="0">
                <a:solidFill>
                  <a:schemeClr val="tx1"/>
                </a:solidFill>
              </a:rPr>
              <a:t> &amp; </a:t>
            </a:r>
            <a:r>
              <a:rPr lang="nl-BE" sz="1600" b="1" dirty="0" err="1">
                <a:solidFill>
                  <a:schemeClr val="tx1"/>
                </a:solidFill>
              </a:rPr>
              <a:t>synchronic</a:t>
            </a:r>
            <a:r>
              <a:rPr lang="nl-BE" sz="1600" b="1" dirty="0">
                <a:solidFill>
                  <a:schemeClr val="tx1"/>
                </a:solidFill>
              </a:rPr>
              <a:t> 	approaches</a:t>
            </a: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4936013" cy="341050"/>
          </a:xfrm>
        </p:spPr>
        <p:txBody>
          <a:bodyPr/>
          <a:lstStyle/>
          <a:p>
            <a:r>
              <a:rPr lang="nl-BE" dirty="0"/>
              <a:t>Research impact in </a:t>
            </a:r>
            <a:r>
              <a:rPr lang="nl-BE" dirty="0" err="1"/>
              <a:t>the</a:t>
            </a:r>
            <a:r>
              <a:rPr lang="nl-BE" dirty="0"/>
              <a:t> arts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4134402" cy="335852"/>
          </a:xfrm>
        </p:spPr>
        <p:txBody>
          <a:bodyPr/>
          <a:lstStyle/>
          <a:p>
            <a:r>
              <a:rPr lang="nl-BE" dirty="0"/>
              <a:t>Beyond </a:t>
            </a:r>
            <a:r>
              <a:rPr lang="nl-BE" dirty="0" err="1"/>
              <a:t>scholarly</a:t>
            </a:r>
            <a:r>
              <a:rPr lang="nl-BE" dirty="0"/>
              <a:t> </a:t>
            </a:r>
            <a:r>
              <a:rPr lang="nl-BE" dirty="0" err="1"/>
              <a:t>judgement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Arrow: Right 4"/>
          <p:cNvSpPr/>
          <p:nvPr/>
        </p:nvSpPr>
        <p:spPr>
          <a:xfrm>
            <a:off x="933692" y="2797830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1" name="Picture 2" descr="Artistiek Onderzoek | Royal Institute for Theatre, Cinema and Sound">
            <a:extLst>
              <a:ext uri="{FF2B5EF4-FFF2-40B4-BE49-F238E27FC236}">
                <a16:creationId xmlns:a16="http://schemas.microsoft.com/office/drawing/2014/main" id="{C5C83357-5C8F-4134-AF51-3CD354E74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6" y="683763"/>
            <a:ext cx="4126753" cy="21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et vlak op de helling | PXL-MAD">
            <a:extLst>
              <a:ext uri="{FF2B5EF4-FFF2-40B4-BE49-F238E27FC236}">
                <a16:creationId xmlns:a16="http://schemas.microsoft.com/office/drawing/2014/main" id="{A245E961-40BC-4D2A-BA28-2DB04FCD6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3"/>
          <a:stretch/>
        </p:blipFill>
        <p:spPr bwMode="auto">
          <a:xfrm>
            <a:off x="7404845" y="2958039"/>
            <a:ext cx="4126754" cy="23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67296587-2264-4D6F-80DD-D2206F8EB810}"/>
              </a:ext>
            </a:extLst>
          </p:cNvPr>
          <p:cNvSpPr/>
          <p:nvPr/>
        </p:nvSpPr>
        <p:spPr>
          <a:xfrm>
            <a:off x="933692" y="4769133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294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idx="1"/>
          </p:nvPr>
        </p:nvSpPr>
        <p:spPr>
          <a:xfrm>
            <a:off x="1771390" y="3910989"/>
            <a:ext cx="8183379" cy="2739562"/>
          </a:xfrm>
        </p:spPr>
        <p:txBody>
          <a:bodyPr/>
          <a:lstStyle/>
          <a:p>
            <a:endParaRPr lang="en-US" b="1" dirty="0">
              <a:solidFill>
                <a:schemeClr val="accent1">
                  <a:lumMod val="25000"/>
                </a:schemeClr>
              </a:solidFill>
            </a:endParaRPr>
          </a:p>
          <a:p>
            <a:endParaRPr lang="en-US" sz="1800" b="1" dirty="0">
              <a:solidFill>
                <a:schemeClr val="accent1">
                  <a:lumMod val="2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25000"/>
                  </a:schemeClr>
                </a:solidFill>
              </a:rPr>
              <a:t>Institutional Assessment of Impact for Different Disciplines </a:t>
            </a:r>
          </a:p>
          <a:p>
            <a:r>
              <a:rPr lang="en-US" sz="1400" dirty="0"/>
              <a:t>AESIS &amp; ECOOM conference </a:t>
            </a:r>
            <a:r>
              <a:rPr lang="en-US" sz="1400" i="1" dirty="0"/>
              <a:t>Impact of Social Sciences, Humanities &amp; Arts, </a:t>
            </a:r>
            <a:r>
              <a:rPr lang="en-US" sz="1400" dirty="0"/>
              <a:t>October 2021</a:t>
            </a:r>
            <a:endParaRPr lang="en-US" sz="1400" i="1" dirty="0"/>
          </a:p>
          <a:p>
            <a:r>
              <a:rPr lang="en-US" sz="1400" i="1" dirty="0"/>
              <a:t>Gunnar Sivertsen (Chair)</a:t>
            </a:r>
          </a:p>
          <a:p>
            <a:r>
              <a:rPr lang="en-US" sz="1400" dirty="0"/>
              <a:t>Nordic Institute for Studies in Innovation, Research and Education, Oslo, Norway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678" y="6230419"/>
            <a:ext cx="991219" cy="333375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DC7FE5E-211D-4A1A-931F-5333B8584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704" y="249174"/>
            <a:ext cx="3556000" cy="2000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2ACCD86-3239-460E-8E84-478CCAF2B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880" y="1258444"/>
            <a:ext cx="3858768" cy="2170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8C60580-F0A4-4DC6-8A2F-536992537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920" y="1866341"/>
            <a:ext cx="3322320" cy="24917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0815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nl-BE" b="1" dirty="0"/>
              <a:t>The impact of </a:t>
            </a:r>
            <a:r>
              <a:rPr lang="nl-BE" b="1" dirty="0" err="1"/>
              <a:t>artistic</a:t>
            </a:r>
            <a:r>
              <a:rPr lang="nl-BE" b="1" dirty="0"/>
              <a:t> research is </a:t>
            </a:r>
            <a:r>
              <a:rPr lang="nl-BE" b="1" dirty="0" err="1"/>
              <a:t>manifested</a:t>
            </a:r>
            <a:r>
              <a:rPr lang="nl-BE" b="1" dirty="0"/>
              <a:t> on a ‘supra-output level’</a:t>
            </a:r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         	</a:t>
            </a:r>
            <a:r>
              <a:rPr lang="nl-BE" b="1" dirty="0" err="1">
                <a:solidFill>
                  <a:schemeClr val="tx1"/>
                </a:solidFill>
              </a:rPr>
              <a:t>Registering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outcomes</a:t>
            </a:r>
            <a:r>
              <a:rPr lang="nl-BE" b="1" dirty="0">
                <a:solidFill>
                  <a:schemeClr val="tx1"/>
                </a:solidFill>
              </a:rPr>
              <a:t> is </a:t>
            </a:r>
            <a:r>
              <a:rPr lang="nl-BE" b="1" dirty="0" err="1">
                <a:solidFill>
                  <a:schemeClr val="tx1"/>
                </a:solidFill>
              </a:rPr>
              <a:t>crucial</a:t>
            </a:r>
            <a:r>
              <a:rPr lang="nl-BE" b="1" dirty="0">
                <a:solidFill>
                  <a:schemeClr val="tx1"/>
                </a:solidFill>
              </a:rPr>
              <a:t> (// CRIS)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Documenting</a:t>
            </a:r>
            <a:r>
              <a:rPr lang="nl-BE" b="1" dirty="0">
                <a:solidFill>
                  <a:srgbClr val="FF5000"/>
                </a:solidFill>
              </a:rPr>
              <a:t> &amp; </a:t>
            </a:r>
            <a:r>
              <a:rPr lang="nl-BE" b="1" dirty="0" err="1">
                <a:solidFill>
                  <a:srgbClr val="FF5000"/>
                </a:solidFill>
              </a:rPr>
              <a:t>disclosing</a:t>
            </a:r>
            <a:r>
              <a:rPr lang="nl-BE" b="1" dirty="0">
                <a:solidFill>
                  <a:srgbClr val="FF5000"/>
                </a:solidFill>
              </a:rPr>
              <a:t> single </a:t>
            </a:r>
            <a:r>
              <a:rPr lang="nl-BE" b="1" dirty="0" err="1">
                <a:solidFill>
                  <a:srgbClr val="FF5000"/>
                </a:solidFill>
              </a:rPr>
              <a:t>realisations</a:t>
            </a:r>
            <a:r>
              <a:rPr lang="nl-BE" b="1" dirty="0">
                <a:solidFill>
                  <a:srgbClr val="FF5000"/>
                </a:solidFill>
              </a:rPr>
              <a:t> 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Researcher assessment &amp; promotion tracks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‘</a:t>
            </a:r>
            <a:r>
              <a:rPr lang="nl-BE" b="1" dirty="0" err="1">
                <a:solidFill>
                  <a:srgbClr val="FF5000"/>
                </a:solidFill>
              </a:rPr>
              <a:t>Citing</a:t>
            </a:r>
            <a:r>
              <a:rPr lang="nl-BE" b="1" dirty="0">
                <a:solidFill>
                  <a:srgbClr val="FF5000"/>
                </a:solidFill>
              </a:rPr>
              <a:t>’ non-traditional </a:t>
            </a:r>
            <a:r>
              <a:rPr lang="nl-BE" b="1" dirty="0" err="1">
                <a:solidFill>
                  <a:srgbClr val="FF5000"/>
                </a:solidFill>
              </a:rPr>
              <a:t>outcomes</a:t>
            </a:r>
            <a:endParaRPr lang="nl-BE" b="1" dirty="0">
              <a:solidFill>
                <a:srgbClr val="FF5000"/>
              </a:solidFill>
            </a:endParaRP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r>
              <a:rPr lang="nl-BE" sz="1600" b="1" dirty="0">
                <a:solidFill>
                  <a:schemeClr val="tx1"/>
                </a:solidFill>
              </a:rPr>
              <a:t>‘Impact’ </a:t>
            </a:r>
            <a:r>
              <a:rPr lang="nl-BE" sz="1600" b="1" dirty="0" err="1">
                <a:solidFill>
                  <a:schemeClr val="tx1"/>
                </a:solidFill>
              </a:rPr>
              <a:t>indicated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by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interaction</a:t>
            </a:r>
            <a:r>
              <a:rPr lang="nl-BE" sz="1600" b="1" dirty="0">
                <a:solidFill>
                  <a:schemeClr val="tx1"/>
                </a:solidFill>
              </a:rPr>
              <a:t> &amp; 	</a:t>
            </a:r>
            <a:r>
              <a:rPr lang="nl-BE" sz="1600" b="1" dirty="0" err="1">
                <a:solidFill>
                  <a:schemeClr val="tx1"/>
                </a:solidFill>
              </a:rPr>
              <a:t>coherence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between</a:t>
            </a:r>
            <a:r>
              <a:rPr lang="nl-BE" sz="1600" b="1" dirty="0">
                <a:solidFill>
                  <a:schemeClr val="tx1"/>
                </a:solidFill>
              </a:rPr>
              <a:t> </a:t>
            </a:r>
            <a:r>
              <a:rPr lang="nl-BE" sz="1600" b="1" dirty="0" err="1">
                <a:solidFill>
                  <a:schemeClr val="tx1"/>
                </a:solidFill>
              </a:rPr>
              <a:t>outcomes</a:t>
            </a:r>
            <a:r>
              <a:rPr lang="nl-BE" sz="1600" b="1" dirty="0">
                <a:solidFill>
                  <a:schemeClr val="tx1"/>
                </a:solidFill>
              </a:rPr>
              <a:t>  </a:t>
            </a:r>
          </a:p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4936013" cy="341050"/>
          </a:xfrm>
        </p:spPr>
        <p:txBody>
          <a:bodyPr/>
          <a:lstStyle/>
          <a:p>
            <a:r>
              <a:rPr lang="nl-BE" dirty="0"/>
              <a:t>Research impact in </a:t>
            </a:r>
            <a:r>
              <a:rPr lang="nl-BE" dirty="0" err="1"/>
              <a:t>the</a:t>
            </a:r>
            <a:r>
              <a:rPr lang="nl-BE" dirty="0"/>
              <a:t> arts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4134402" cy="335852"/>
          </a:xfrm>
        </p:spPr>
        <p:txBody>
          <a:bodyPr/>
          <a:lstStyle/>
          <a:p>
            <a:r>
              <a:rPr lang="nl-BE" dirty="0"/>
              <a:t>Beyond </a:t>
            </a:r>
            <a:r>
              <a:rPr lang="nl-BE" dirty="0" err="1"/>
              <a:t>scholarly</a:t>
            </a:r>
            <a:r>
              <a:rPr lang="nl-BE" dirty="0"/>
              <a:t> </a:t>
            </a:r>
            <a:r>
              <a:rPr lang="nl-BE" dirty="0" err="1"/>
              <a:t>judgement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Arrow: Right 4"/>
          <p:cNvSpPr/>
          <p:nvPr/>
        </p:nvSpPr>
        <p:spPr>
          <a:xfrm>
            <a:off x="933692" y="3135920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21" name="Picture 2" descr="Artistiek Onderzoek | Royal Institute for Theatre, Cinema and Sound">
            <a:extLst>
              <a:ext uri="{FF2B5EF4-FFF2-40B4-BE49-F238E27FC236}">
                <a16:creationId xmlns:a16="http://schemas.microsoft.com/office/drawing/2014/main" id="{C5C83357-5C8F-4134-AF51-3CD354E74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6" y="683763"/>
            <a:ext cx="4126753" cy="21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et vlak op de helling | PXL-MAD">
            <a:extLst>
              <a:ext uri="{FF2B5EF4-FFF2-40B4-BE49-F238E27FC236}">
                <a16:creationId xmlns:a16="http://schemas.microsoft.com/office/drawing/2014/main" id="{A245E961-40BC-4D2A-BA28-2DB04FCD6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13"/>
          <a:stretch/>
        </p:blipFill>
        <p:spPr bwMode="auto">
          <a:xfrm>
            <a:off x="7404845" y="2958039"/>
            <a:ext cx="4126754" cy="23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67296587-2264-4D6F-80DD-D2206F8EB810}"/>
              </a:ext>
            </a:extLst>
          </p:cNvPr>
          <p:cNvSpPr/>
          <p:nvPr/>
        </p:nvSpPr>
        <p:spPr>
          <a:xfrm>
            <a:off x="933692" y="4841342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202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6232170" cy="3957814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nl-BE" b="1" dirty="0" err="1"/>
              <a:t>Collaboration</a:t>
            </a:r>
            <a:r>
              <a:rPr lang="nl-BE" b="1" dirty="0"/>
              <a:t> (ECOOM-VUB &amp; Schools of Arts) </a:t>
            </a:r>
            <a:r>
              <a:rPr lang="nl-BE" b="1" dirty="0" err="1"/>
              <a:t>to</a:t>
            </a:r>
            <a:r>
              <a:rPr lang="nl-BE" b="1" dirty="0"/>
              <a:t> </a:t>
            </a:r>
            <a:r>
              <a:rPr lang="nl-BE" b="1" dirty="0" err="1"/>
              <a:t>harmonize</a:t>
            </a:r>
            <a:r>
              <a:rPr lang="nl-BE" b="1" dirty="0"/>
              <a:t> CRIS-tools </a:t>
            </a:r>
            <a:r>
              <a:rPr lang="nl-BE" b="1" dirty="0" err="1"/>
              <a:t>for</a:t>
            </a:r>
            <a:r>
              <a:rPr lang="nl-BE" b="1" dirty="0"/>
              <a:t> </a:t>
            </a:r>
            <a:r>
              <a:rPr lang="nl-BE" b="1" dirty="0" err="1"/>
              <a:t>artistic</a:t>
            </a:r>
            <a:r>
              <a:rPr lang="nl-BE" b="1" dirty="0"/>
              <a:t> research </a:t>
            </a:r>
            <a:r>
              <a:rPr lang="nl-BE" b="1" dirty="0" err="1"/>
              <a:t>outcomes</a:t>
            </a:r>
            <a:endParaRPr lang="nl-BE" b="1" dirty="0"/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         	</a:t>
            </a:r>
            <a:r>
              <a:rPr lang="nl-BE" b="1" dirty="0" err="1">
                <a:solidFill>
                  <a:schemeClr val="tx1"/>
                </a:solidFill>
              </a:rPr>
              <a:t>Registering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individual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outcomes</a:t>
            </a:r>
            <a:endParaRPr lang="nl-BE" b="1" dirty="0">
              <a:solidFill>
                <a:schemeClr val="tx1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Synthesis</a:t>
            </a:r>
            <a:r>
              <a:rPr lang="nl-BE" b="1" dirty="0">
                <a:solidFill>
                  <a:srgbClr val="FF5000"/>
                </a:solidFill>
              </a:rPr>
              <a:t> of </a:t>
            </a:r>
            <a:r>
              <a:rPr lang="nl-BE" b="1" dirty="0" err="1">
                <a:solidFill>
                  <a:srgbClr val="FF5000"/>
                </a:solidFill>
              </a:rPr>
              <a:t>existing</a:t>
            </a:r>
            <a:r>
              <a:rPr lang="nl-BE" b="1" dirty="0">
                <a:solidFill>
                  <a:srgbClr val="FF5000"/>
                </a:solidFill>
              </a:rPr>
              <a:t> instruments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Modelled</a:t>
            </a:r>
            <a:r>
              <a:rPr lang="nl-BE" b="1" dirty="0">
                <a:solidFill>
                  <a:srgbClr val="FF5000"/>
                </a:solidFill>
              </a:rPr>
              <a:t> on </a:t>
            </a:r>
            <a:r>
              <a:rPr lang="nl-BE" b="1" i="1" dirty="0" err="1">
                <a:solidFill>
                  <a:srgbClr val="FF5000"/>
                </a:solidFill>
              </a:rPr>
              <a:t>DataCite</a:t>
            </a:r>
            <a:r>
              <a:rPr lang="nl-BE" b="1" dirty="0">
                <a:solidFill>
                  <a:srgbClr val="FF5000"/>
                </a:solidFill>
              </a:rPr>
              <a:t> metadata standard</a:t>
            </a:r>
          </a:p>
          <a:p>
            <a:pPr lvl="1" indent="0" algn="just">
              <a:lnSpc>
                <a:spcPct val="150000"/>
              </a:lnSpc>
              <a:buNone/>
            </a:pPr>
            <a:r>
              <a:rPr lang="nl-BE" sz="1600" b="1" dirty="0">
                <a:solidFill>
                  <a:srgbClr val="FF5000"/>
                </a:solidFill>
              </a:rPr>
              <a:t>	</a:t>
            </a:r>
            <a:r>
              <a:rPr lang="nl-BE" sz="1600" b="1" dirty="0">
                <a:solidFill>
                  <a:schemeClr val="tx1"/>
                </a:solidFill>
              </a:rPr>
              <a:t>‘</a:t>
            </a:r>
            <a:r>
              <a:rPr lang="nl-BE" sz="1600" b="1" dirty="0" err="1">
                <a:solidFill>
                  <a:schemeClr val="tx1"/>
                </a:solidFill>
              </a:rPr>
              <a:t>Exhibiting</a:t>
            </a:r>
            <a:r>
              <a:rPr lang="nl-BE" sz="1600" b="1" dirty="0">
                <a:solidFill>
                  <a:schemeClr val="tx1"/>
                </a:solidFill>
              </a:rPr>
              <a:t>’ </a:t>
            </a:r>
            <a:r>
              <a:rPr lang="nl-BE" sz="1600" b="1" dirty="0" err="1">
                <a:solidFill>
                  <a:schemeClr val="tx1"/>
                </a:solidFill>
              </a:rPr>
              <a:t>artistic</a:t>
            </a:r>
            <a:r>
              <a:rPr lang="nl-BE" sz="1600" b="1" dirty="0">
                <a:solidFill>
                  <a:schemeClr val="tx1"/>
                </a:solidFill>
              </a:rPr>
              <a:t> research </a:t>
            </a:r>
            <a:r>
              <a:rPr lang="nl-BE" sz="1600" b="1" dirty="0" err="1">
                <a:solidFill>
                  <a:schemeClr val="tx1"/>
                </a:solidFill>
              </a:rPr>
              <a:t>trajectories</a:t>
            </a:r>
            <a:r>
              <a:rPr lang="nl-BE" sz="1600" b="1" dirty="0">
                <a:solidFill>
                  <a:schemeClr val="tx1"/>
                </a:solidFill>
              </a:rPr>
              <a:t> on 	‘supra-output level’  </a:t>
            </a:r>
          </a:p>
          <a:p>
            <a:pPr lvl="1" indent="0" algn="just">
              <a:lnSpc>
                <a:spcPct val="150000"/>
              </a:lnSpc>
              <a:buNone/>
            </a:pPr>
            <a:r>
              <a:rPr lang="nl-BE" sz="1600" b="1" dirty="0">
                <a:solidFill>
                  <a:schemeClr val="tx1"/>
                </a:solidFill>
              </a:rPr>
              <a:t>	</a:t>
            </a:r>
          </a:p>
          <a:p>
            <a:pPr lvl="1" indent="0" algn="just">
              <a:lnSpc>
                <a:spcPct val="150000"/>
              </a:lnSpc>
              <a:buNone/>
            </a:pPr>
            <a:r>
              <a:rPr lang="nl-BE" sz="1600" b="1" dirty="0">
                <a:solidFill>
                  <a:schemeClr val="tx1"/>
                </a:solidFill>
              </a:rPr>
              <a:t>		</a:t>
            </a:r>
            <a:r>
              <a:rPr lang="nl-BE" sz="1600" b="1" dirty="0">
                <a:solidFill>
                  <a:srgbClr val="0033A0"/>
                </a:solidFill>
              </a:rPr>
              <a:t>Exploring ex-post assessment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6384871" cy="341050"/>
          </a:xfrm>
        </p:spPr>
        <p:txBody>
          <a:bodyPr/>
          <a:lstStyle/>
          <a:p>
            <a:r>
              <a:rPr lang="nl-BE" dirty="0" err="1"/>
              <a:t>Registering</a:t>
            </a:r>
            <a:r>
              <a:rPr lang="nl-BE" dirty="0"/>
              <a:t> arts &amp; design </a:t>
            </a:r>
            <a:r>
              <a:rPr lang="nl-BE" dirty="0" err="1"/>
              <a:t>outcomes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632516" cy="335852"/>
          </a:xfrm>
        </p:spPr>
        <p:txBody>
          <a:bodyPr/>
          <a:lstStyle/>
          <a:p>
            <a:r>
              <a:rPr lang="nl-BE" dirty="0" err="1"/>
              <a:t>Work</a:t>
            </a:r>
            <a:r>
              <a:rPr lang="nl-BE" dirty="0"/>
              <a:t> in </a:t>
            </a:r>
            <a:r>
              <a:rPr lang="nl-BE" dirty="0" err="1"/>
              <a:t>progress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5" name="Arrow: Right 4"/>
          <p:cNvSpPr/>
          <p:nvPr/>
        </p:nvSpPr>
        <p:spPr>
          <a:xfrm>
            <a:off x="933692" y="3135920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67296587-2264-4D6F-80DD-D2206F8EB810}"/>
              </a:ext>
            </a:extLst>
          </p:cNvPr>
          <p:cNvSpPr/>
          <p:nvPr/>
        </p:nvSpPr>
        <p:spPr>
          <a:xfrm>
            <a:off x="933692" y="4444178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0" name="Picture 2" descr="Afbeeldingsresultaat voor flemish research information space">
            <a:extLst>
              <a:ext uri="{FF2B5EF4-FFF2-40B4-BE49-F238E27FC236}">
                <a16:creationId xmlns:a16="http://schemas.microsoft.com/office/drawing/2014/main" id="{68EC4B7B-6344-4461-854A-91DA29221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7" y="683763"/>
            <a:ext cx="4123875" cy="19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fbeeldingsresultaat voor fris research portal">
            <a:extLst>
              <a:ext uri="{FF2B5EF4-FFF2-40B4-BE49-F238E27FC236}">
                <a16:creationId xmlns:a16="http://schemas.microsoft.com/office/drawing/2014/main" id="{D0351220-9BDA-4763-9AF5-4691D5772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846" y="2743148"/>
            <a:ext cx="4126753" cy="249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08C25563-D245-4922-91F8-EA50A6A1ED8C}"/>
              </a:ext>
            </a:extLst>
          </p:cNvPr>
          <p:cNvSpPr/>
          <p:nvPr/>
        </p:nvSpPr>
        <p:spPr>
          <a:xfrm>
            <a:off x="1913407" y="5672610"/>
            <a:ext cx="446400" cy="162478"/>
          </a:xfrm>
          <a:prstGeom prst="rightArrow">
            <a:avLst/>
          </a:prstGeom>
          <a:solidFill>
            <a:srgbClr val="0033A0"/>
          </a:solidFill>
          <a:ln w="444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284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6384871" cy="341050"/>
          </a:xfrm>
        </p:spPr>
        <p:txBody>
          <a:bodyPr/>
          <a:lstStyle/>
          <a:p>
            <a:r>
              <a:rPr lang="nl-BE" dirty="0" err="1"/>
              <a:t>Registering</a:t>
            </a:r>
            <a:r>
              <a:rPr lang="nl-BE" dirty="0"/>
              <a:t> arts &amp; design </a:t>
            </a:r>
            <a:r>
              <a:rPr lang="nl-BE" dirty="0" err="1"/>
              <a:t>outcomes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632516" cy="335852"/>
          </a:xfrm>
        </p:spPr>
        <p:txBody>
          <a:bodyPr/>
          <a:lstStyle/>
          <a:p>
            <a:r>
              <a:rPr lang="nl-BE" dirty="0" err="1"/>
              <a:t>work</a:t>
            </a:r>
            <a:r>
              <a:rPr lang="nl-BE" dirty="0"/>
              <a:t> in </a:t>
            </a:r>
            <a:r>
              <a:rPr lang="nl-BE" dirty="0" err="1"/>
              <a:t>progress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87D366-8E96-4EC3-AF0C-6D08F7F8635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1838" y="1963701"/>
          <a:ext cx="10799762" cy="3860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5617">
                  <a:extLst>
                    <a:ext uri="{9D8B030D-6E8A-4147-A177-3AD203B41FA5}">
                      <a16:colId xmlns:a16="http://schemas.microsoft.com/office/drawing/2014/main" val="3080046205"/>
                    </a:ext>
                  </a:extLst>
                </a:gridCol>
                <a:gridCol w="1488045">
                  <a:extLst>
                    <a:ext uri="{9D8B030D-6E8A-4147-A177-3AD203B41FA5}">
                      <a16:colId xmlns:a16="http://schemas.microsoft.com/office/drawing/2014/main" val="4059356150"/>
                    </a:ext>
                  </a:extLst>
                </a:gridCol>
                <a:gridCol w="935905">
                  <a:extLst>
                    <a:ext uri="{9D8B030D-6E8A-4147-A177-3AD203B41FA5}">
                      <a16:colId xmlns:a16="http://schemas.microsoft.com/office/drawing/2014/main" val="28635540"/>
                    </a:ext>
                  </a:extLst>
                </a:gridCol>
                <a:gridCol w="4690195">
                  <a:extLst>
                    <a:ext uri="{9D8B030D-6E8A-4147-A177-3AD203B41FA5}">
                      <a16:colId xmlns:a16="http://schemas.microsoft.com/office/drawing/2014/main" val="47384408"/>
                    </a:ext>
                  </a:extLst>
                </a:gridCol>
              </a:tblGrid>
              <a:tr h="54572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Title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Mand.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Enter a </a:t>
                      </a:r>
                      <a:r>
                        <a:rPr lang="nl-BE" sz="1400" i="1" dirty="0" err="1">
                          <a:effectLst/>
                        </a:rPr>
                        <a:t>title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for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realisation</a:t>
                      </a:r>
                      <a:endParaRPr lang="nl-BE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2690339664"/>
                  </a:ext>
                </a:extLst>
              </a:tr>
              <a:tr h="43635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Date (Public </a:t>
                      </a:r>
                      <a:r>
                        <a:rPr lang="nl-BE" sz="1400" dirty="0" err="1">
                          <a:effectLst/>
                        </a:rPr>
                        <a:t>dissemination</a:t>
                      </a:r>
                      <a:r>
                        <a:rPr lang="nl-BE" sz="1400" dirty="0">
                          <a:effectLst/>
                        </a:rPr>
                        <a:t>)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</a:rPr>
                        <a:t>Mand.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List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Enter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date </a:t>
                      </a:r>
                      <a:r>
                        <a:rPr lang="nl-BE" sz="1400" i="1" dirty="0" err="1">
                          <a:effectLst/>
                        </a:rPr>
                        <a:t>for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first public </a:t>
                      </a:r>
                      <a:r>
                        <a:rPr lang="nl-BE" sz="1400" i="1" dirty="0" err="1">
                          <a:effectLst/>
                        </a:rPr>
                        <a:t>dissemination</a:t>
                      </a:r>
                      <a:endParaRPr lang="nl-BE" sz="1400" i="1" dirty="0">
                        <a:effectLst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2551897485"/>
                  </a:ext>
                </a:extLst>
              </a:tr>
              <a:tr h="41450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Contribution</a:t>
                      </a:r>
                      <a:r>
                        <a:rPr lang="nl-BE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(s) </a:t>
                      </a:r>
                      <a:r>
                        <a:rPr lang="nl-B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by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 err="1">
                          <a:effectLst/>
                        </a:rPr>
                        <a:t>Recom</a:t>
                      </a:r>
                      <a:r>
                        <a:rPr lang="nl-BE" sz="1400" b="1" dirty="0">
                          <a:effectLst/>
                        </a:rPr>
                        <a:t>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Enter </a:t>
                      </a:r>
                      <a:r>
                        <a:rPr lang="nl-BE" sz="1400" i="1" dirty="0" err="1">
                          <a:effectLst/>
                        </a:rPr>
                        <a:t>contributors</a:t>
                      </a:r>
                      <a:r>
                        <a:rPr lang="nl-BE" sz="1400" i="1" dirty="0">
                          <a:effectLst/>
                        </a:rPr>
                        <a:t>’ </a:t>
                      </a:r>
                      <a:r>
                        <a:rPr lang="nl-BE" sz="1400" i="1" dirty="0" err="1">
                          <a:effectLst/>
                        </a:rPr>
                        <a:t>names</a:t>
                      </a:r>
                      <a:r>
                        <a:rPr lang="nl-BE" sz="1400" i="1" dirty="0">
                          <a:effectLst/>
                        </a:rPr>
                        <a:t> (</a:t>
                      </a:r>
                      <a:r>
                        <a:rPr lang="nl-BE" sz="1400" i="1" dirty="0" err="1">
                          <a:effectLst/>
                        </a:rPr>
                        <a:t>if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appropriate</a:t>
                      </a:r>
                      <a:r>
                        <a:rPr lang="nl-BE" sz="1400" i="1" dirty="0">
                          <a:effectLst/>
                        </a:rPr>
                        <a:t>)</a:t>
                      </a:r>
                      <a:endParaRPr lang="nl-BE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2730339724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Type of </a:t>
                      </a:r>
                      <a:r>
                        <a:rPr lang="nl-BE" sz="1400" dirty="0" err="1">
                          <a:effectLst/>
                        </a:rPr>
                        <a:t>realisation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</a:rPr>
                        <a:t>Mand.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List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Select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proper type of </a:t>
                      </a:r>
                      <a:r>
                        <a:rPr lang="nl-BE" sz="1400" i="1" dirty="0" err="1">
                          <a:effectLst/>
                        </a:rPr>
                        <a:t>realisation</a:t>
                      </a:r>
                      <a:endParaRPr lang="nl-BE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151686784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Description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 err="1">
                          <a:effectLst/>
                        </a:rPr>
                        <a:t>Recom</a:t>
                      </a:r>
                      <a:r>
                        <a:rPr lang="nl-BE" sz="1400" b="1" dirty="0">
                          <a:effectLst/>
                        </a:rPr>
                        <a:t>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 err="1">
                          <a:effectLst/>
                        </a:rPr>
                        <a:t>Concisely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describe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realisation</a:t>
                      </a:r>
                      <a:endParaRPr lang="nl-BE" sz="1400" i="1" dirty="0">
                        <a:effectLst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2446443448"/>
                  </a:ext>
                </a:extLst>
              </a:tr>
              <a:tr h="366542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Subject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 err="1">
                          <a:effectLst/>
                        </a:rPr>
                        <a:t>Recom</a:t>
                      </a:r>
                      <a:r>
                        <a:rPr lang="nl-BE" sz="1400" b="1" dirty="0">
                          <a:effectLst/>
                        </a:rPr>
                        <a:t>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List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Select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proper subject (cf. </a:t>
                      </a:r>
                      <a:r>
                        <a:rPr lang="nl-BE" sz="1400" i="1" dirty="0" err="1">
                          <a:effectLst/>
                        </a:rPr>
                        <a:t>disciplinary</a:t>
                      </a:r>
                      <a:r>
                        <a:rPr lang="nl-BE" sz="1400" i="1" dirty="0">
                          <a:effectLst/>
                        </a:rPr>
                        <a:t> codes)</a:t>
                      </a: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3417812710"/>
                  </a:ext>
                </a:extLst>
              </a:tr>
              <a:tr h="50254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Publisher/</a:t>
                      </a:r>
                      <a:r>
                        <a:rPr lang="nl-BE" sz="1400" dirty="0" err="1">
                          <a:effectLst/>
                        </a:rPr>
                        <a:t>Institution</a:t>
                      </a:r>
                      <a:r>
                        <a:rPr lang="nl-BE" sz="1400" dirty="0">
                          <a:effectLst/>
                        </a:rPr>
                        <a:t>/</a:t>
                      </a:r>
                      <a:r>
                        <a:rPr lang="nl-BE" sz="1400" dirty="0" err="1">
                          <a:effectLst/>
                        </a:rPr>
                        <a:t>Organization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 err="1">
                          <a:effectLst/>
                        </a:rPr>
                        <a:t>Recom</a:t>
                      </a:r>
                      <a:r>
                        <a:rPr lang="nl-BE" sz="1400" b="1" dirty="0">
                          <a:effectLst/>
                        </a:rPr>
                        <a:t>. 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Enter </a:t>
                      </a:r>
                      <a:r>
                        <a:rPr lang="nl-BE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l-BE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party </a:t>
                      </a:r>
                      <a:r>
                        <a:rPr lang="nl-BE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involved</a:t>
                      </a:r>
                      <a:r>
                        <a:rPr lang="nl-BE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nl-BE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disseminating</a:t>
                      </a:r>
                      <a:r>
                        <a:rPr lang="nl-BE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</a:t>
                      </a:r>
                      <a:r>
                        <a:rPr lang="nl-BE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realisation</a:t>
                      </a:r>
                      <a:endParaRPr lang="nl-BE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3782375692"/>
                  </a:ext>
                </a:extLst>
              </a:tr>
              <a:tr h="549307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Date(s) (Relevant)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 err="1">
                          <a:effectLst/>
                        </a:rPr>
                        <a:t>Recom</a:t>
                      </a:r>
                      <a:r>
                        <a:rPr lang="nl-BE" sz="1400" b="1" dirty="0">
                          <a:effectLst/>
                        </a:rPr>
                        <a:t>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Enter relevant dates </a:t>
                      </a:r>
                      <a:r>
                        <a:rPr lang="nl-BE" sz="1400" i="1" dirty="0" err="1">
                          <a:effectLst/>
                        </a:rPr>
                        <a:t>and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concisely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describe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them</a:t>
                      </a:r>
                      <a:endParaRPr lang="nl-BE" sz="1400" i="1" dirty="0">
                        <a:effectLst/>
                      </a:endParaRPr>
                    </a:p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 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7168937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2632B97-D709-4E14-B1F9-CC961EAC124C}"/>
              </a:ext>
            </a:extLst>
          </p:cNvPr>
          <p:cNvSpPr txBox="1"/>
          <p:nvPr/>
        </p:nvSpPr>
        <p:spPr>
          <a:xfrm>
            <a:off x="731837" y="1620808"/>
            <a:ext cx="6232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Outcome registration: Individual realizations</a:t>
            </a:r>
          </a:p>
        </p:txBody>
      </p:sp>
    </p:spTree>
    <p:extLst>
      <p:ext uri="{BB962C8B-B14F-4D97-AF65-F5344CB8AC3E}">
        <p14:creationId xmlns:p14="http://schemas.microsoft.com/office/powerpoint/2010/main" val="335682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6384871" cy="341050"/>
          </a:xfrm>
        </p:spPr>
        <p:txBody>
          <a:bodyPr/>
          <a:lstStyle/>
          <a:p>
            <a:r>
              <a:rPr lang="nl-BE" dirty="0" err="1"/>
              <a:t>Registering</a:t>
            </a:r>
            <a:r>
              <a:rPr lang="nl-BE" dirty="0"/>
              <a:t> arts &amp; design </a:t>
            </a:r>
            <a:r>
              <a:rPr lang="nl-BE" dirty="0" err="1"/>
              <a:t>outcomes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632516" cy="335852"/>
          </a:xfrm>
        </p:spPr>
        <p:txBody>
          <a:bodyPr/>
          <a:lstStyle/>
          <a:p>
            <a:r>
              <a:rPr lang="nl-BE" dirty="0" err="1"/>
              <a:t>work</a:t>
            </a:r>
            <a:r>
              <a:rPr lang="nl-BE" dirty="0"/>
              <a:t> in </a:t>
            </a:r>
            <a:r>
              <a:rPr lang="nl-BE" dirty="0" err="1"/>
              <a:t>progress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/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F87D366-8E96-4EC3-AF0C-6D08F7F8635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31838" y="1963701"/>
          <a:ext cx="10799762" cy="39320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5617">
                  <a:extLst>
                    <a:ext uri="{9D8B030D-6E8A-4147-A177-3AD203B41FA5}">
                      <a16:colId xmlns:a16="http://schemas.microsoft.com/office/drawing/2014/main" val="3080046205"/>
                    </a:ext>
                  </a:extLst>
                </a:gridCol>
                <a:gridCol w="1488045">
                  <a:extLst>
                    <a:ext uri="{9D8B030D-6E8A-4147-A177-3AD203B41FA5}">
                      <a16:colId xmlns:a16="http://schemas.microsoft.com/office/drawing/2014/main" val="4059356150"/>
                    </a:ext>
                  </a:extLst>
                </a:gridCol>
                <a:gridCol w="935905">
                  <a:extLst>
                    <a:ext uri="{9D8B030D-6E8A-4147-A177-3AD203B41FA5}">
                      <a16:colId xmlns:a16="http://schemas.microsoft.com/office/drawing/2014/main" val="28635540"/>
                    </a:ext>
                  </a:extLst>
                </a:gridCol>
                <a:gridCol w="4690195">
                  <a:extLst>
                    <a:ext uri="{9D8B030D-6E8A-4147-A177-3AD203B41FA5}">
                      <a16:colId xmlns:a16="http://schemas.microsoft.com/office/drawing/2014/main" val="47384408"/>
                    </a:ext>
                  </a:extLst>
                </a:gridCol>
              </a:tblGrid>
              <a:tr h="62817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Title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Mand.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Enter a </a:t>
                      </a:r>
                      <a:r>
                        <a:rPr lang="nl-BE" sz="1400" i="1" dirty="0" err="1">
                          <a:effectLst/>
                        </a:rPr>
                        <a:t>title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for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research brief</a:t>
                      </a:r>
                      <a:endParaRPr lang="nl-BE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2690339664"/>
                  </a:ext>
                </a:extLst>
              </a:tr>
              <a:tr h="502280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Timeframe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</a:rPr>
                        <a:t>Mand.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List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Enter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start (</a:t>
                      </a:r>
                      <a:r>
                        <a:rPr lang="nl-BE" sz="1400" i="1" dirty="0" err="1">
                          <a:effectLst/>
                        </a:rPr>
                        <a:t>and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if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appropriate</a:t>
                      </a:r>
                      <a:r>
                        <a:rPr lang="nl-BE" sz="1400" i="1" dirty="0">
                          <a:effectLst/>
                        </a:rPr>
                        <a:t>) end date </a:t>
                      </a: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2551897485"/>
                  </a:ext>
                </a:extLst>
              </a:tr>
              <a:tr h="477129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Collaboration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 err="1">
                          <a:effectLst/>
                        </a:rPr>
                        <a:t>Recom</a:t>
                      </a:r>
                      <a:r>
                        <a:rPr lang="nl-BE" sz="1400" b="1" dirty="0">
                          <a:effectLst/>
                        </a:rPr>
                        <a:t>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 persons </a:t>
                      </a:r>
                      <a:r>
                        <a:rPr lang="nl-BE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and</a:t>
                      </a:r>
                      <a:r>
                        <a:rPr lang="nl-BE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organisations</a:t>
                      </a:r>
                      <a:r>
                        <a:rPr lang="nl-BE" sz="1400" i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BE" sz="1400" i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involved</a:t>
                      </a:r>
                      <a:endParaRPr lang="nl-BE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2730339724"/>
                  </a:ext>
                </a:extLst>
              </a:tr>
              <a:tr h="69869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Research </a:t>
                      </a:r>
                      <a:r>
                        <a:rPr lang="nl-BE" sz="1400" dirty="0" err="1">
                          <a:effectLst/>
                        </a:rPr>
                        <a:t>description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</a:rPr>
                        <a:t>Mand.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Enter </a:t>
                      </a:r>
                      <a:r>
                        <a:rPr lang="nl-BE" sz="1400" i="1" dirty="0" err="1">
                          <a:effectLst/>
                        </a:rPr>
                        <a:t>an</a:t>
                      </a:r>
                      <a:r>
                        <a:rPr lang="nl-BE" sz="1400" i="1" dirty="0">
                          <a:effectLst/>
                        </a:rPr>
                        <a:t> abstract or </a:t>
                      </a:r>
                      <a:r>
                        <a:rPr lang="nl-BE" sz="1400" i="1" dirty="0" err="1">
                          <a:effectLst/>
                        </a:rPr>
                        <a:t>concise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description</a:t>
                      </a:r>
                      <a:r>
                        <a:rPr lang="nl-BE" sz="1400" i="1" dirty="0">
                          <a:effectLst/>
                        </a:rPr>
                        <a:t> of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research </a:t>
                      </a:r>
                      <a:r>
                        <a:rPr lang="nl-BE" sz="1400" i="1" dirty="0" err="1">
                          <a:effectLst/>
                        </a:rPr>
                        <a:t>trajectory</a:t>
                      </a:r>
                      <a:r>
                        <a:rPr lang="nl-BE" sz="1400" i="1" dirty="0">
                          <a:effectLst/>
                        </a:rPr>
                        <a:t>/</a:t>
                      </a:r>
                      <a:r>
                        <a:rPr lang="nl-BE" sz="1400" i="1" dirty="0" err="1">
                          <a:effectLst/>
                        </a:rPr>
                        <a:t>practice</a:t>
                      </a:r>
                      <a:endParaRPr lang="nl-BE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151686784"/>
                  </a:ext>
                </a:extLst>
              </a:tr>
              <a:tr h="69869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Research context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>
                          <a:effectLst/>
                        </a:rPr>
                        <a:t>Mand.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Text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 err="1">
                          <a:effectLst/>
                        </a:rPr>
                        <a:t>Describe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(</a:t>
                      </a:r>
                      <a:r>
                        <a:rPr lang="nl-BE" sz="1400" i="1" dirty="0" err="1">
                          <a:effectLst/>
                        </a:rPr>
                        <a:t>theoretical</a:t>
                      </a:r>
                      <a:r>
                        <a:rPr lang="nl-BE" sz="1400" i="1" dirty="0">
                          <a:effectLst/>
                        </a:rPr>
                        <a:t>/</a:t>
                      </a:r>
                      <a:r>
                        <a:rPr lang="nl-BE" sz="1400" i="1" dirty="0" err="1">
                          <a:effectLst/>
                        </a:rPr>
                        <a:t>artistic</a:t>
                      </a:r>
                      <a:r>
                        <a:rPr lang="nl-BE" sz="1400" i="1" dirty="0">
                          <a:effectLst/>
                        </a:rPr>
                        <a:t>) context of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research </a:t>
                      </a:r>
                      <a:r>
                        <a:rPr lang="nl-BE" sz="1400" i="1" dirty="0" err="1">
                          <a:effectLst/>
                        </a:rPr>
                        <a:t>trajectory</a:t>
                      </a:r>
                      <a:r>
                        <a:rPr lang="nl-BE" sz="1400" i="1" dirty="0">
                          <a:effectLst/>
                        </a:rPr>
                        <a:t>/</a:t>
                      </a:r>
                      <a:r>
                        <a:rPr lang="nl-BE" sz="1400" i="1" dirty="0" err="1">
                          <a:effectLst/>
                        </a:rPr>
                        <a:t>practice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and</a:t>
                      </a:r>
                      <a:r>
                        <a:rPr lang="nl-BE" sz="1400" i="1" dirty="0">
                          <a:effectLst/>
                        </a:rPr>
                        <a:t>/or </a:t>
                      </a:r>
                      <a:r>
                        <a:rPr lang="nl-BE" sz="1400" i="1" dirty="0" err="1">
                          <a:effectLst/>
                        </a:rPr>
                        <a:t>its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intended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contribution</a:t>
                      </a:r>
                      <a:r>
                        <a:rPr lang="nl-BE" sz="1400" i="1" dirty="0">
                          <a:effectLst/>
                        </a:rPr>
                        <a:t>(s)</a:t>
                      </a: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2446443448"/>
                  </a:ext>
                </a:extLst>
              </a:tr>
              <a:tr h="698698"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 err="1">
                          <a:effectLst/>
                        </a:rPr>
                        <a:t>Recognition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l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b="1" dirty="0" err="1">
                          <a:effectLst/>
                        </a:rPr>
                        <a:t>Recom</a:t>
                      </a:r>
                      <a:r>
                        <a:rPr lang="nl-BE" sz="1400" b="1" dirty="0">
                          <a:effectLst/>
                        </a:rPr>
                        <a:t>.</a:t>
                      </a:r>
                      <a:endParaRPr lang="nl-BE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dirty="0">
                          <a:effectLst/>
                        </a:rPr>
                        <a:t>List</a:t>
                      </a:r>
                      <a:endParaRPr lang="nl-BE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582" marR="38582" marT="0" marB="0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nl-BE" sz="1400" i="1" dirty="0">
                          <a:effectLst/>
                        </a:rPr>
                        <a:t>Document </a:t>
                      </a:r>
                      <a:r>
                        <a:rPr lang="nl-BE" sz="1400" i="1" dirty="0" err="1">
                          <a:effectLst/>
                        </a:rPr>
                        <a:t>demonstrable</a:t>
                      </a:r>
                      <a:r>
                        <a:rPr lang="nl-BE" sz="1400" i="1" dirty="0">
                          <a:effectLst/>
                        </a:rPr>
                        <a:t> </a:t>
                      </a:r>
                      <a:r>
                        <a:rPr lang="nl-BE" sz="1400" i="1" dirty="0" err="1">
                          <a:effectLst/>
                        </a:rPr>
                        <a:t>instances</a:t>
                      </a:r>
                      <a:r>
                        <a:rPr lang="nl-BE" sz="1400" i="1" dirty="0">
                          <a:effectLst/>
                        </a:rPr>
                        <a:t> of </a:t>
                      </a:r>
                      <a:r>
                        <a:rPr lang="nl-BE" sz="1400" i="1" dirty="0" err="1">
                          <a:effectLst/>
                        </a:rPr>
                        <a:t>recognition</a:t>
                      </a:r>
                      <a:r>
                        <a:rPr lang="nl-BE" sz="1400" i="1" dirty="0">
                          <a:effectLst/>
                        </a:rPr>
                        <a:t> (e.g. </a:t>
                      </a:r>
                      <a:r>
                        <a:rPr lang="nl-BE" sz="1400" i="1" dirty="0" err="1">
                          <a:effectLst/>
                        </a:rPr>
                        <a:t>prizes</a:t>
                      </a:r>
                      <a:r>
                        <a:rPr lang="nl-BE" sz="1400" i="1" dirty="0">
                          <a:effectLst/>
                        </a:rPr>
                        <a:t>; reviews; </a:t>
                      </a:r>
                      <a:r>
                        <a:rPr lang="nl-BE" sz="1400" i="1" dirty="0" err="1">
                          <a:effectLst/>
                        </a:rPr>
                        <a:t>residencies</a:t>
                      </a:r>
                      <a:r>
                        <a:rPr lang="nl-BE" sz="1400" i="1" dirty="0">
                          <a:effectLst/>
                        </a:rPr>
                        <a:t>) </a:t>
                      </a:r>
                      <a:r>
                        <a:rPr lang="nl-BE" sz="1400" i="1" dirty="0" err="1">
                          <a:effectLst/>
                        </a:rPr>
                        <a:t>rewarded</a:t>
                      </a:r>
                      <a:r>
                        <a:rPr lang="nl-BE" sz="1400" i="1" dirty="0">
                          <a:effectLst/>
                        </a:rPr>
                        <a:t> over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course of </a:t>
                      </a:r>
                      <a:r>
                        <a:rPr lang="nl-BE" sz="1400" i="1" dirty="0" err="1">
                          <a:effectLst/>
                        </a:rPr>
                        <a:t>the</a:t>
                      </a:r>
                      <a:r>
                        <a:rPr lang="nl-BE" sz="1400" i="1" dirty="0">
                          <a:effectLst/>
                        </a:rPr>
                        <a:t> research </a:t>
                      </a:r>
                      <a:r>
                        <a:rPr lang="nl-BE" sz="1400" i="1" dirty="0" err="1">
                          <a:effectLst/>
                        </a:rPr>
                        <a:t>trajectory</a:t>
                      </a:r>
                      <a:r>
                        <a:rPr lang="nl-BE" sz="1400" i="1" dirty="0">
                          <a:effectLst/>
                        </a:rPr>
                        <a:t>/</a:t>
                      </a:r>
                      <a:r>
                        <a:rPr lang="nl-BE" sz="1400" i="1" dirty="0" err="1">
                          <a:effectLst/>
                        </a:rPr>
                        <a:t>practice</a:t>
                      </a:r>
                      <a:endParaRPr lang="nl-BE" sz="1400" i="1" dirty="0">
                        <a:effectLst/>
                      </a:endParaRPr>
                    </a:p>
                  </a:txBody>
                  <a:tcPr marL="38582" marR="38582" marT="0" marB="0"/>
                </a:tc>
                <a:extLst>
                  <a:ext uri="{0D108BD9-81ED-4DB2-BD59-A6C34878D82A}">
                    <a16:rowId xmlns:a16="http://schemas.microsoft.com/office/drawing/2014/main" val="34178127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2632B97-D709-4E14-B1F9-CC961EAC124C}"/>
              </a:ext>
            </a:extLst>
          </p:cNvPr>
          <p:cNvSpPr txBox="1"/>
          <p:nvPr/>
        </p:nvSpPr>
        <p:spPr>
          <a:xfrm>
            <a:off x="731837" y="1620808"/>
            <a:ext cx="6783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Research brief: Research trajectories &amp; practices</a:t>
            </a:r>
          </a:p>
        </p:txBody>
      </p:sp>
    </p:spTree>
    <p:extLst>
      <p:ext uri="{BB962C8B-B14F-4D97-AF65-F5344CB8AC3E}">
        <p14:creationId xmlns:p14="http://schemas.microsoft.com/office/powerpoint/2010/main" val="9840404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 indent="0" algn="just">
              <a:lnSpc>
                <a:spcPct val="150000"/>
              </a:lnSpc>
              <a:buNone/>
            </a:pPr>
            <a:r>
              <a:rPr lang="nl-BE" b="1" dirty="0">
                <a:solidFill>
                  <a:srgbClr val="FF5000"/>
                </a:solidFill>
              </a:rPr>
              <a:t>	</a:t>
            </a:r>
            <a:endParaRPr lang="nl-BE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6384871" cy="341050"/>
          </a:xfrm>
        </p:spPr>
        <p:txBody>
          <a:bodyPr/>
          <a:lstStyle/>
          <a:p>
            <a:r>
              <a:rPr lang="nl-BE" dirty="0" err="1"/>
              <a:t>Registering</a:t>
            </a:r>
            <a:r>
              <a:rPr lang="nl-BE" dirty="0"/>
              <a:t> arts &amp; design </a:t>
            </a:r>
            <a:r>
              <a:rPr lang="nl-BE" dirty="0" err="1"/>
              <a:t>outcomes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632516" cy="335852"/>
          </a:xfrm>
        </p:spPr>
        <p:txBody>
          <a:bodyPr/>
          <a:lstStyle/>
          <a:p>
            <a:r>
              <a:rPr lang="nl-BE" dirty="0" err="1"/>
              <a:t>work</a:t>
            </a:r>
            <a:r>
              <a:rPr lang="nl-BE" dirty="0"/>
              <a:t> in </a:t>
            </a:r>
            <a:r>
              <a:rPr lang="nl-BE" dirty="0" err="1"/>
              <a:t>progress</a:t>
            </a:r>
            <a:endParaRPr lang="nl-BE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490254" y="683763"/>
            <a:ext cx="4126753" cy="4671220"/>
          </a:xfrm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32B97-D709-4E14-B1F9-CC961EAC124C}"/>
              </a:ext>
            </a:extLst>
          </p:cNvPr>
          <p:cNvSpPr txBox="1"/>
          <p:nvPr/>
        </p:nvSpPr>
        <p:spPr>
          <a:xfrm>
            <a:off x="731838" y="1620808"/>
            <a:ext cx="7002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Explicating artistic research trajectories &amp; practices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9F03F5-E78A-46E5-B80C-ED081273F277}"/>
              </a:ext>
            </a:extLst>
          </p:cNvPr>
          <p:cNvSpPr/>
          <p:nvPr/>
        </p:nvSpPr>
        <p:spPr>
          <a:xfrm>
            <a:off x="731838" y="1989559"/>
            <a:ext cx="10885169" cy="3671012"/>
          </a:xfrm>
          <a:prstGeom prst="rect">
            <a:avLst/>
          </a:prstGeom>
          <a:solidFill>
            <a:schemeClr val="bg1"/>
          </a:solidFill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0CDD4B-79DE-4FB7-B414-B8A0C7343748}"/>
              </a:ext>
            </a:extLst>
          </p:cNvPr>
          <p:cNvSpPr txBox="1"/>
          <p:nvPr/>
        </p:nvSpPr>
        <p:spPr>
          <a:xfrm>
            <a:off x="5129348" y="2051181"/>
            <a:ext cx="1933303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Research Brief: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AR Explication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7483B4-F1ED-4305-BBE8-0AB23C6A2723}"/>
              </a:ext>
            </a:extLst>
          </p:cNvPr>
          <p:cNvSpPr/>
          <p:nvPr/>
        </p:nvSpPr>
        <p:spPr>
          <a:xfrm>
            <a:off x="1018947" y="3005474"/>
            <a:ext cx="10310949" cy="2430973"/>
          </a:xfrm>
          <a:prstGeom prst="rect">
            <a:avLst/>
          </a:prstGeom>
          <a:solidFill>
            <a:schemeClr val="bg1"/>
          </a:solidFill>
          <a:ln w="19050">
            <a:solidFill>
              <a:srgbClr val="0033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80874B-46E4-4398-B397-99B06F7B6362}"/>
              </a:ext>
            </a:extLst>
          </p:cNvPr>
          <p:cNvSpPr txBox="1"/>
          <p:nvPr/>
        </p:nvSpPr>
        <p:spPr>
          <a:xfrm>
            <a:off x="1215907" y="3127239"/>
            <a:ext cx="1541417" cy="523220"/>
          </a:xfrm>
          <a:prstGeom prst="rect">
            <a:avLst/>
          </a:prstGeom>
          <a:noFill/>
          <a:ln w="19050">
            <a:solidFill>
              <a:srgbClr val="FF5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Realisation: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Short film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1C54F1-D451-4350-9A5A-D39BFE0DE9F7}"/>
              </a:ext>
            </a:extLst>
          </p:cNvPr>
          <p:cNvSpPr txBox="1"/>
          <p:nvPr/>
        </p:nvSpPr>
        <p:spPr>
          <a:xfrm>
            <a:off x="3924273" y="3120965"/>
            <a:ext cx="1541417" cy="523220"/>
          </a:xfrm>
          <a:prstGeom prst="rect">
            <a:avLst/>
          </a:prstGeom>
          <a:noFill/>
          <a:ln w="19050">
            <a:solidFill>
              <a:srgbClr val="FF5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Realisation: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Journal article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71F456-3997-43D0-ABBB-83DB3CE6F5C9}"/>
              </a:ext>
            </a:extLst>
          </p:cNvPr>
          <p:cNvSpPr txBox="1"/>
          <p:nvPr/>
        </p:nvSpPr>
        <p:spPr>
          <a:xfrm>
            <a:off x="6726312" y="3120965"/>
            <a:ext cx="1541417" cy="523220"/>
          </a:xfrm>
          <a:prstGeom prst="rect">
            <a:avLst/>
          </a:prstGeom>
          <a:noFill/>
          <a:ln w="19050">
            <a:solidFill>
              <a:srgbClr val="FF5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Realisation: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Workshop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6672ED-E04A-48BB-B8A7-1FF195F39DA8}"/>
              </a:ext>
            </a:extLst>
          </p:cNvPr>
          <p:cNvSpPr txBox="1"/>
          <p:nvPr/>
        </p:nvSpPr>
        <p:spPr>
          <a:xfrm>
            <a:off x="9528351" y="3127239"/>
            <a:ext cx="1541417" cy="523220"/>
          </a:xfrm>
          <a:prstGeom prst="rect">
            <a:avLst/>
          </a:prstGeom>
          <a:noFill/>
          <a:ln w="19050">
            <a:solidFill>
              <a:srgbClr val="FF5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Realisation: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Documentary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E685952-EBEC-4AB7-A8CF-0CECAEA8EE1E}"/>
              </a:ext>
            </a:extLst>
          </p:cNvPr>
          <p:cNvSpPr txBox="1"/>
          <p:nvPr/>
        </p:nvSpPr>
        <p:spPr>
          <a:xfrm>
            <a:off x="2591623" y="4243229"/>
            <a:ext cx="1541417" cy="523220"/>
          </a:xfrm>
          <a:prstGeom prst="rect">
            <a:avLst/>
          </a:prstGeom>
          <a:noFill/>
          <a:ln w="19050">
            <a:solidFill>
              <a:srgbClr val="FF5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Realisation: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Storyboard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B67FA1C-0CD2-4A03-9D71-3BF7979236C8}"/>
              </a:ext>
            </a:extLst>
          </p:cNvPr>
          <p:cNvSpPr txBox="1"/>
          <p:nvPr/>
        </p:nvSpPr>
        <p:spPr>
          <a:xfrm>
            <a:off x="5325290" y="4237974"/>
            <a:ext cx="1541417" cy="523220"/>
          </a:xfrm>
          <a:prstGeom prst="rect">
            <a:avLst/>
          </a:prstGeom>
          <a:noFill/>
          <a:ln w="19050">
            <a:solidFill>
              <a:srgbClr val="FF5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Realisation: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Book chapter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1B3E921-A4A5-4C40-B84A-637BC7402E7F}"/>
              </a:ext>
            </a:extLst>
          </p:cNvPr>
          <p:cNvSpPr txBox="1"/>
          <p:nvPr/>
        </p:nvSpPr>
        <p:spPr>
          <a:xfrm>
            <a:off x="8058960" y="4220960"/>
            <a:ext cx="1541417" cy="523220"/>
          </a:xfrm>
          <a:prstGeom prst="rect">
            <a:avLst/>
          </a:prstGeom>
          <a:noFill/>
          <a:ln w="19050">
            <a:solidFill>
              <a:srgbClr val="FF5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Realisation: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Script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3D4BD69-A576-4D32-8265-303547C82F5D}"/>
              </a:ext>
            </a:extLst>
          </p:cNvPr>
          <p:cNvCxnSpPr>
            <a:stCxn id="18" idx="3"/>
            <a:endCxn id="30" idx="1"/>
          </p:cNvCxnSpPr>
          <p:nvPr/>
        </p:nvCxnSpPr>
        <p:spPr>
          <a:xfrm flipV="1">
            <a:off x="2757324" y="3382575"/>
            <a:ext cx="1166949" cy="6274"/>
          </a:xfrm>
          <a:prstGeom prst="straightConnector1">
            <a:avLst/>
          </a:prstGeom>
          <a:ln w="19050">
            <a:solidFill>
              <a:srgbClr val="0033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70B226-5ACB-456A-AC8B-FAD2E4122222}"/>
              </a:ext>
            </a:extLst>
          </p:cNvPr>
          <p:cNvCxnSpPr>
            <a:cxnSpLocks/>
            <a:endCxn id="34" idx="0"/>
          </p:cNvCxnSpPr>
          <p:nvPr/>
        </p:nvCxnSpPr>
        <p:spPr>
          <a:xfrm>
            <a:off x="1924594" y="3650459"/>
            <a:ext cx="1437738" cy="592770"/>
          </a:xfrm>
          <a:prstGeom prst="straightConnector1">
            <a:avLst/>
          </a:prstGeom>
          <a:ln w="19050">
            <a:solidFill>
              <a:srgbClr val="0033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ED566CE-97E3-472E-9AB9-95801B46F28A}"/>
              </a:ext>
            </a:extLst>
          </p:cNvPr>
          <p:cNvCxnSpPr>
            <a:cxnSpLocks/>
            <a:stCxn id="34" idx="3"/>
            <a:endCxn id="35" idx="1"/>
          </p:cNvCxnSpPr>
          <p:nvPr/>
        </p:nvCxnSpPr>
        <p:spPr>
          <a:xfrm flipV="1">
            <a:off x="4133040" y="4499584"/>
            <a:ext cx="1192250" cy="5255"/>
          </a:xfrm>
          <a:prstGeom prst="straightConnector1">
            <a:avLst/>
          </a:prstGeom>
          <a:ln w="19050">
            <a:solidFill>
              <a:srgbClr val="0033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5A8CAE2-67A4-4D09-8908-BFAF957950E5}"/>
              </a:ext>
            </a:extLst>
          </p:cNvPr>
          <p:cNvCxnSpPr>
            <a:cxnSpLocks/>
            <a:stCxn id="35" idx="0"/>
          </p:cNvCxnSpPr>
          <p:nvPr/>
        </p:nvCxnSpPr>
        <p:spPr>
          <a:xfrm flipV="1">
            <a:off x="6095999" y="3650459"/>
            <a:ext cx="1394255" cy="587515"/>
          </a:xfrm>
          <a:prstGeom prst="straightConnector1">
            <a:avLst/>
          </a:prstGeom>
          <a:ln w="19050">
            <a:solidFill>
              <a:srgbClr val="0033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819221-A593-4788-9E92-1F68C93BBF05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7490254" y="3650459"/>
            <a:ext cx="1339415" cy="570501"/>
          </a:xfrm>
          <a:prstGeom prst="straightConnector1">
            <a:avLst/>
          </a:prstGeom>
          <a:ln w="19050">
            <a:solidFill>
              <a:srgbClr val="0033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CDB5D96-99D4-4BAB-9128-7871BE5460AD}"/>
              </a:ext>
            </a:extLst>
          </p:cNvPr>
          <p:cNvCxnSpPr>
            <a:cxnSpLocks/>
            <a:endCxn id="33" idx="2"/>
          </p:cNvCxnSpPr>
          <p:nvPr/>
        </p:nvCxnSpPr>
        <p:spPr>
          <a:xfrm flipV="1">
            <a:off x="8829669" y="3650459"/>
            <a:ext cx="1469391" cy="570502"/>
          </a:xfrm>
          <a:prstGeom prst="straightConnector1">
            <a:avLst/>
          </a:prstGeom>
          <a:ln w="19050">
            <a:solidFill>
              <a:srgbClr val="0033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1A2016E-A491-448D-83E7-208E95BC21AC}"/>
              </a:ext>
            </a:extLst>
          </p:cNvPr>
          <p:cNvCxnSpPr>
            <a:cxnSpLocks/>
            <a:stCxn id="35" idx="3"/>
            <a:endCxn id="33" idx="1"/>
          </p:cNvCxnSpPr>
          <p:nvPr/>
        </p:nvCxnSpPr>
        <p:spPr>
          <a:xfrm flipV="1">
            <a:off x="6866707" y="3388849"/>
            <a:ext cx="2661644" cy="1110735"/>
          </a:xfrm>
          <a:prstGeom prst="straightConnector1">
            <a:avLst/>
          </a:prstGeom>
          <a:ln w="19050">
            <a:solidFill>
              <a:srgbClr val="0033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EE320D7-70D4-4184-B627-8A17AE5A8816}"/>
              </a:ext>
            </a:extLst>
          </p:cNvPr>
          <p:cNvCxnSpPr>
            <a:cxnSpLocks/>
            <a:stCxn id="31" idx="3"/>
            <a:endCxn id="33" idx="1"/>
          </p:cNvCxnSpPr>
          <p:nvPr/>
        </p:nvCxnSpPr>
        <p:spPr>
          <a:xfrm>
            <a:off x="8267729" y="3382575"/>
            <a:ext cx="1260622" cy="6274"/>
          </a:xfrm>
          <a:prstGeom prst="straightConnector1">
            <a:avLst/>
          </a:prstGeom>
          <a:ln w="19050">
            <a:solidFill>
              <a:srgbClr val="0033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437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6201616" cy="341050"/>
          </a:xfrm>
        </p:spPr>
        <p:txBody>
          <a:bodyPr/>
          <a:lstStyle/>
          <a:p>
            <a:r>
              <a:rPr lang="nl-BE" dirty="0" err="1"/>
              <a:t>evaluating</a:t>
            </a:r>
            <a:r>
              <a:rPr lang="nl-BE" dirty="0"/>
              <a:t> arts &amp; design </a:t>
            </a:r>
            <a:r>
              <a:rPr lang="nl-BE" dirty="0" err="1"/>
              <a:t>outcomes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632516" cy="335852"/>
          </a:xfrm>
        </p:spPr>
        <p:txBody>
          <a:bodyPr/>
          <a:lstStyle/>
          <a:p>
            <a:r>
              <a:rPr lang="nl-BE" dirty="0" err="1"/>
              <a:t>work</a:t>
            </a:r>
            <a:r>
              <a:rPr lang="nl-BE" dirty="0"/>
              <a:t> in </a:t>
            </a:r>
            <a:r>
              <a:rPr lang="nl-BE" dirty="0" err="1"/>
              <a:t>progress</a:t>
            </a:r>
            <a:endParaRPr lang="nl-B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32B97-D709-4E14-B1F9-CC961EAC124C}"/>
              </a:ext>
            </a:extLst>
          </p:cNvPr>
          <p:cNvSpPr txBox="1"/>
          <p:nvPr/>
        </p:nvSpPr>
        <p:spPr>
          <a:xfrm>
            <a:off x="731839" y="1620808"/>
            <a:ext cx="536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Assessing artistic research performance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014349-2261-42DB-BA62-82EFB04C7F29}"/>
              </a:ext>
            </a:extLst>
          </p:cNvPr>
          <p:cNvSpPr txBox="1"/>
          <p:nvPr/>
        </p:nvSpPr>
        <p:spPr>
          <a:xfrm>
            <a:off x="4807132" y="2303034"/>
            <a:ext cx="966652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Inst.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636320-55CE-4AD4-8FFC-A623FD1A69B4}"/>
              </a:ext>
            </a:extLst>
          </p:cNvPr>
          <p:cNvSpPr txBox="1"/>
          <p:nvPr/>
        </p:nvSpPr>
        <p:spPr>
          <a:xfrm>
            <a:off x="4807132" y="2762853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B4A008-27EB-4A1B-8C5B-9DB5D4FF11A2}"/>
              </a:ext>
            </a:extLst>
          </p:cNvPr>
          <p:cNvSpPr/>
          <p:nvPr/>
        </p:nvSpPr>
        <p:spPr>
          <a:xfrm>
            <a:off x="4693921" y="2227070"/>
            <a:ext cx="1193074" cy="2815393"/>
          </a:xfrm>
          <a:prstGeom prst="rect">
            <a:avLst/>
          </a:prstGeom>
          <a:noFill/>
          <a:ln w="19050">
            <a:solidFill>
              <a:srgbClr val="FF5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6AC614-F0E4-4660-AC9F-12FA177527CA}"/>
              </a:ext>
            </a:extLst>
          </p:cNvPr>
          <p:cNvSpPr txBox="1"/>
          <p:nvPr/>
        </p:nvSpPr>
        <p:spPr>
          <a:xfrm>
            <a:off x="4807132" y="3140154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CB189B-4894-4A23-AB4B-A4FD9DC48128}"/>
              </a:ext>
            </a:extLst>
          </p:cNvPr>
          <p:cNvSpPr txBox="1"/>
          <p:nvPr/>
        </p:nvSpPr>
        <p:spPr>
          <a:xfrm>
            <a:off x="4807132" y="3517455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ED0DBC-02F3-47A6-AB8B-2844B78CDED5}"/>
              </a:ext>
            </a:extLst>
          </p:cNvPr>
          <p:cNvSpPr txBox="1"/>
          <p:nvPr/>
        </p:nvSpPr>
        <p:spPr>
          <a:xfrm>
            <a:off x="4807132" y="3896452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56F9B8E-8FAF-4F03-B9AB-70ABFE4A182A}"/>
              </a:ext>
            </a:extLst>
          </p:cNvPr>
          <p:cNvSpPr txBox="1"/>
          <p:nvPr/>
        </p:nvSpPr>
        <p:spPr>
          <a:xfrm>
            <a:off x="4807132" y="4275449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6A6D98D-F435-4469-8115-A8407D07C4ED}"/>
              </a:ext>
            </a:extLst>
          </p:cNvPr>
          <p:cNvSpPr txBox="1"/>
          <p:nvPr/>
        </p:nvSpPr>
        <p:spPr>
          <a:xfrm>
            <a:off x="4807132" y="4654446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DB6C5D-06EF-43BD-A2E0-016F872736F5}"/>
              </a:ext>
            </a:extLst>
          </p:cNvPr>
          <p:cNvSpPr txBox="1"/>
          <p:nvPr/>
        </p:nvSpPr>
        <p:spPr>
          <a:xfrm>
            <a:off x="6111266" y="2303034"/>
            <a:ext cx="966652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Inst.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9F0985-3541-49BB-9B42-083C52E7F0F9}"/>
              </a:ext>
            </a:extLst>
          </p:cNvPr>
          <p:cNvSpPr txBox="1"/>
          <p:nvPr/>
        </p:nvSpPr>
        <p:spPr>
          <a:xfrm>
            <a:off x="6111266" y="2762853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1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C6CA868-EBD4-4D77-AE75-42BDC0FDE727}"/>
              </a:ext>
            </a:extLst>
          </p:cNvPr>
          <p:cNvSpPr/>
          <p:nvPr/>
        </p:nvSpPr>
        <p:spPr>
          <a:xfrm>
            <a:off x="5998055" y="2227070"/>
            <a:ext cx="1193074" cy="2815393"/>
          </a:xfrm>
          <a:prstGeom prst="rect">
            <a:avLst/>
          </a:prstGeom>
          <a:noFill/>
          <a:ln w="19050">
            <a:solidFill>
              <a:srgbClr val="FF5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B07906-E0A6-4CCC-957D-2C3028DAC136}"/>
              </a:ext>
            </a:extLst>
          </p:cNvPr>
          <p:cNvSpPr txBox="1"/>
          <p:nvPr/>
        </p:nvSpPr>
        <p:spPr>
          <a:xfrm>
            <a:off x="6111266" y="3140154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34BE6D-C264-4FB0-8153-1DE362917707}"/>
              </a:ext>
            </a:extLst>
          </p:cNvPr>
          <p:cNvSpPr txBox="1"/>
          <p:nvPr/>
        </p:nvSpPr>
        <p:spPr>
          <a:xfrm>
            <a:off x="6111266" y="3517455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3005BF-558C-49DA-877A-DBF9D64146D8}"/>
              </a:ext>
            </a:extLst>
          </p:cNvPr>
          <p:cNvSpPr txBox="1"/>
          <p:nvPr/>
        </p:nvSpPr>
        <p:spPr>
          <a:xfrm>
            <a:off x="6111266" y="3896452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4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2801FF-EF67-473B-A394-8B9F8FE8CD2E}"/>
              </a:ext>
            </a:extLst>
          </p:cNvPr>
          <p:cNvSpPr txBox="1"/>
          <p:nvPr/>
        </p:nvSpPr>
        <p:spPr>
          <a:xfrm>
            <a:off x="6111266" y="4275449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E282066-89FD-4F31-AE28-D36D241A37FA}"/>
              </a:ext>
            </a:extLst>
          </p:cNvPr>
          <p:cNvSpPr txBox="1"/>
          <p:nvPr/>
        </p:nvSpPr>
        <p:spPr>
          <a:xfrm>
            <a:off x="6111266" y="4654446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5B8F142-C53E-4A6C-A9EE-5813F2AB9964}"/>
              </a:ext>
            </a:extLst>
          </p:cNvPr>
          <p:cNvSpPr txBox="1"/>
          <p:nvPr/>
        </p:nvSpPr>
        <p:spPr>
          <a:xfrm>
            <a:off x="7415400" y="2303034"/>
            <a:ext cx="966652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Inst. 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954A2D-F701-4A4F-8663-8BDEFEA2CF6B}"/>
              </a:ext>
            </a:extLst>
          </p:cNvPr>
          <p:cNvSpPr txBox="1"/>
          <p:nvPr/>
        </p:nvSpPr>
        <p:spPr>
          <a:xfrm>
            <a:off x="7415400" y="2762853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8E0340A-C00F-45D0-82A4-6A58063FFACB}"/>
              </a:ext>
            </a:extLst>
          </p:cNvPr>
          <p:cNvSpPr/>
          <p:nvPr/>
        </p:nvSpPr>
        <p:spPr>
          <a:xfrm>
            <a:off x="7302189" y="2227070"/>
            <a:ext cx="1193074" cy="2815393"/>
          </a:xfrm>
          <a:prstGeom prst="rect">
            <a:avLst/>
          </a:prstGeom>
          <a:noFill/>
          <a:ln w="19050">
            <a:solidFill>
              <a:srgbClr val="FF5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3863618-C8AE-414D-8475-35E7B41C780C}"/>
              </a:ext>
            </a:extLst>
          </p:cNvPr>
          <p:cNvSpPr txBox="1"/>
          <p:nvPr/>
        </p:nvSpPr>
        <p:spPr>
          <a:xfrm>
            <a:off x="7415400" y="3140154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47EC09-D46E-480B-A84B-91ACA0A1010A}"/>
              </a:ext>
            </a:extLst>
          </p:cNvPr>
          <p:cNvSpPr txBox="1"/>
          <p:nvPr/>
        </p:nvSpPr>
        <p:spPr>
          <a:xfrm>
            <a:off x="7415400" y="3517455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FA20B7-6A4D-48B1-AA8D-142F7865CA3C}"/>
              </a:ext>
            </a:extLst>
          </p:cNvPr>
          <p:cNvSpPr txBox="1"/>
          <p:nvPr/>
        </p:nvSpPr>
        <p:spPr>
          <a:xfrm>
            <a:off x="7415400" y="3896452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6F29F99-7524-4FA2-B489-BB7475C1C466}"/>
              </a:ext>
            </a:extLst>
          </p:cNvPr>
          <p:cNvSpPr txBox="1"/>
          <p:nvPr/>
        </p:nvSpPr>
        <p:spPr>
          <a:xfrm>
            <a:off x="7415400" y="4275449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DDB966C-B835-4CF1-BF16-EABB51321D5F}"/>
              </a:ext>
            </a:extLst>
          </p:cNvPr>
          <p:cNvSpPr txBox="1"/>
          <p:nvPr/>
        </p:nvSpPr>
        <p:spPr>
          <a:xfrm>
            <a:off x="7415400" y="4654446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F9FB65-EEAA-4A43-B741-199E8336EA81}"/>
              </a:ext>
            </a:extLst>
          </p:cNvPr>
          <p:cNvSpPr txBox="1"/>
          <p:nvPr/>
        </p:nvSpPr>
        <p:spPr>
          <a:xfrm>
            <a:off x="8719534" y="2311412"/>
            <a:ext cx="966652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Inst. 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9883CE2-D91A-46FA-B667-0700B1FFCB81}"/>
              </a:ext>
            </a:extLst>
          </p:cNvPr>
          <p:cNvSpPr txBox="1"/>
          <p:nvPr/>
        </p:nvSpPr>
        <p:spPr>
          <a:xfrm>
            <a:off x="8719534" y="2771231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72E2F62-C5C0-4334-9A89-A75A2BA44FF8}"/>
              </a:ext>
            </a:extLst>
          </p:cNvPr>
          <p:cNvSpPr/>
          <p:nvPr/>
        </p:nvSpPr>
        <p:spPr>
          <a:xfrm>
            <a:off x="8606323" y="2235448"/>
            <a:ext cx="1193074" cy="2815393"/>
          </a:xfrm>
          <a:prstGeom prst="rect">
            <a:avLst/>
          </a:prstGeom>
          <a:noFill/>
          <a:ln w="19050">
            <a:solidFill>
              <a:srgbClr val="FF5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2D2E801-D2D9-4DFE-AB9F-B90701B991CC}"/>
              </a:ext>
            </a:extLst>
          </p:cNvPr>
          <p:cNvSpPr txBox="1"/>
          <p:nvPr/>
        </p:nvSpPr>
        <p:spPr>
          <a:xfrm>
            <a:off x="8719534" y="3148532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240DD39-7186-4F2E-A471-953DF16FAD52}"/>
              </a:ext>
            </a:extLst>
          </p:cNvPr>
          <p:cNvSpPr txBox="1"/>
          <p:nvPr/>
        </p:nvSpPr>
        <p:spPr>
          <a:xfrm>
            <a:off x="8719534" y="3525833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3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61AE3EE-0CBF-4315-9CA2-682F8CA5CB9D}"/>
              </a:ext>
            </a:extLst>
          </p:cNvPr>
          <p:cNvSpPr txBox="1"/>
          <p:nvPr/>
        </p:nvSpPr>
        <p:spPr>
          <a:xfrm>
            <a:off x="8719534" y="3904830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ADDCFD8-9B46-4003-8F15-8A4069723597}"/>
              </a:ext>
            </a:extLst>
          </p:cNvPr>
          <p:cNvSpPr txBox="1"/>
          <p:nvPr/>
        </p:nvSpPr>
        <p:spPr>
          <a:xfrm>
            <a:off x="8719534" y="4283827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6F1B863-2E7D-4BDB-9041-070726D8F3BD}"/>
              </a:ext>
            </a:extLst>
          </p:cNvPr>
          <p:cNvSpPr txBox="1"/>
          <p:nvPr/>
        </p:nvSpPr>
        <p:spPr>
          <a:xfrm>
            <a:off x="8719534" y="4662824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6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D0C3AA2-62A9-4014-B834-7889EDA5C5CC}"/>
              </a:ext>
            </a:extLst>
          </p:cNvPr>
          <p:cNvSpPr txBox="1"/>
          <p:nvPr/>
        </p:nvSpPr>
        <p:spPr>
          <a:xfrm>
            <a:off x="10023668" y="2304533"/>
            <a:ext cx="966652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Inst. 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FCFC86E-C7C4-48D0-91C7-6D51609BBD55}"/>
              </a:ext>
            </a:extLst>
          </p:cNvPr>
          <p:cNvSpPr txBox="1"/>
          <p:nvPr/>
        </p:nvSpPr>
        <p:spPr>
          <a:xfrm>
            <a:off x="10023668" y="2764352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1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5638BDE-1092-4921-87B9-36430E5C4A79}"/>
              </a:ext>
            </a:extLst>
          </p:cNvPr>
          <p:cNvSpPr/>
          <p:nvPr/>
        </p:nvSpPr>
        <p:spPr>
          <a:xfrm>
            <a:off x="9910457" y="2228569"/>
            <a:ext cx="1193074" cy="2815393"/>
          </a:xfrm>
          <a:prstGeom prst="rect">
            <a:avLst/>
          </a:prstGeom>
          <a:noFill/>
          <a:ln w="19050">
            <a:solidFill>
              <a:srgbClr val="FF5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4F7A21E-5162-4E0A-8B16-5F98819020E8}"/>
              </a:ext>
            </a:extLst>
          </p:cNvPr>
          <p:cNvSpPr txBox="1"/>
          <p:nvPr/>
        </p:nvSpPr>
        <p:spPr>
          <a:xfrm>
            <a:off x="10023668" y="3141653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ED5AF4-6E84-4330-B6B3-EDD9CAAAC6EC}"/>
              </a:ext>
            </a:extLst>
          </p:cNvPr>
          <p:cNvSpPr txBox="1"/>
          <p:nvPr/>
        </p:nvSpPr>
        <p:spPr>
          <a:xfrm>
            <a:off x="10023668" y="3518954"/>
            <a:ext cx="966652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C9957AC-13C0-466E-941D-2344485F4E75}"/>
              </a:ext>
            </a:extLst>
          </p:cNvPr>
          <p:cNvSpPr txBox="1"/>
          <p:nvPr/>
        </p:nvSpPr>
        <p:spPr>
          <a:xfrm>
            <a:off x="10023668" y="3897951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BF41308-74D9-4C4C-A87B-A5CDEDC61CCE}"/>
              </a:ext>
            </a:extLst>
          </p:cNvPr>
          <p:cNvSpPr txBox="1"/>
          <p:nvPr/>
        </p:nvSpPr>
        <p:spPr>
          <a:xfrm>
            <a:off x="10023668" y="4276948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5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D69C748-3F24-4730-9CAA-2C56DA1B0830}"/>
              </a:ext>
            </a:extLst>
          </p:cNvPr>
          <p:cNvSpPr txBox="1"/>
          <p:nvPr/>
        </p:nvSpPr>
        <p:spPr>
          <a:xfrm>
            <a:off x="10023668" y="4655945"/>
            <a:ext cx="96665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RB. 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36AF804-664F-4531-9FFC-897FA196A7A3}"/>
              </a:ext>
            </a:extLst>
          </p:cNvPr>
          <p:cNvSpPr/>
          <p:nvPr/>
        </p:nvSpPr>
        <p:spPr>
          <a:xfrm>
            <a:off x="731839" y="1985655"/>
            <a:ext cx="10841852" cy="3326674"/>
          </a:xfrm>
          <a:prstGeom prst="rect">
            <a:avLst/>
          </a:prstGeom>
          <a:noFill/>
          <a:ln w="190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8DF9BB-625E-44C7-940D-C58C73010AA5}"/>
              </a:ext>
            </a:extLst>
          </p:cNvPr>
          <p:cNvSpPr txBox="1"/>
          <p:nvPr/>
        </p:nvSpPr>
        <p:spPr>
          <a:xfrm>
            <a:off x="2652741" y="2994643"/>
            <a:ext cx="1758478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Selection Expert Panels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184F6ED-558B-48A4-B0D8-5A4FC8A0933C}"/>
              </a:ext>
            </a:extLst>
          </p:cNvPr>
          <p:cNvSpPr txBox="1"/>
          <p:nvPr/>
        </p:nvSpPr>
        <p:spPr>
          <a:xfrm>
            <a:off x="2652741" y="4121560"/>
            <a:ext cx="175847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Selection Institutions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58661B-2E42-412B-89BA-5B03FB14E3BF}"/>
              </a:ext>
            </a:extLst>
          </p:cNvPr>
          <p:cNvSpPr txBox="1"/>
          <p:nvPr/>
        </p:nvSpPr>
        <p:spPr>
          <a:xfrm rot="5400000">
            <a:off x="568204" y="3471289"/>
            <a:ext cx="2248170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500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rPr>
              <a:t>Expert evaluation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D426C9-5737-49DD-9D68-B5BF53FEDA45}"/>
              </a:ext>
            </a:extLst>
          </p:cNvPr>
          <p:cNvSpPr/>
          <p:nvPr/>
        </p:nvSpPr>
        <p:spPr>
          <a:xfrm>
            <a:off x="2015455" y="2090058"/>
            <a:ext cx="9253436" cy="3039292"/>
          </a:xfrm>
          <a:prstGeom prst="rect">
            <a:avLst/>
          </a:prstGeom>
          <a:noFill/>
          <a:ln w="44450"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6691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10895354" cy="386202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nl-BE" sz="1400" b="1" u="sng" dirty="0">
                <a:solidFill>
                  <a:srgbClr val="0033A0"/>
                </a:solidFill>
              </a:rPr>
              <a:t>Approaches </a:t>
            </a:r>
            <a:r>
              <a:rPr lang="nl-BE" sz="1400" b="1" u="sng" dirty="0" err="1">
                <a:solidFill>
                  <a:srgbClr val="0033A0"/>
                </a:solidFill>
              </a:rPr>
              <a:t>address</a:t>
            </a:r>
            <a:r>
              <a:rPr lang="nl-BE" sz="1400" b="1" u="sng" dirty="0">
                <a:solidFill>
                  <a:srgbClr val="0033A0"/>
                </a:solidFill>
              </a:rPr>
              <a:t> </a:t>
            </a:r>
            <a:r>
              <a:rPr lang="nl-BE" sz="1400" b="1" u="sng" dirty="0" err="1">
                <a:solidFill>
                  <a:srgbClr val="0033A0"/>
                </a:solidFill>
              </a:rPr>
              <a:t>challenges</a:t>
            </a:r>
            <a:r>
              <a:rPr lang="nl-BE" sz="1400" b="1" u="sng" dirty="0">
                <a:solidFill>
                  <a:srgbClr val="0033A0"/>
                </a:solidFill>
              </a:rPr>
              <a:t> in </a:t>
            </a:r>
            <a:r>
              <a:rPr lang="nl-BE" sz="1400" b="1" u="sng" dirty="0" err="1">
                <a:solidFill>
                  <a:srgbClr val="0033A0"/>
                </a:solidFill>
              </a:rPr>
              <a:t>societal</a:t>
            </a:r>
            <a:r>
              <a:rPr lang="nl-BE" sz="1400" b="1" u="sng" dirty="0">
                <a:solidFill>
                  <a:srgbClr val="0033A0"/>
                </a:solidFill>
              </a:rPr>
              <a:t> impact assessment</a:t>
            </a:r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	</a:t>
            </a:r>
            <a:r>
              <a:rPr lang="nl-BE" sz="1400" b="1" dirty="0">
                <a:solidFill>
                  <a:schemeClr val="tx1"/>
                </a:solidFill>
              </a:rPr>
              <a:t>‘Societal impact’ </a:t>
            </a:r>
            <a:r>
              <a:rPr lang="nl-BE" sz="1400" b="1" dirty="0" err="1">
                <a:solidFill>
                  <a:schemeClr val="tx1"/>
                </a:solidFill>
              </a:rPr>
              <a:t>requires</a:t>
            </a:r>
            <a:r>
              <a:rPr lang="nl-BE" sz="1400" b="1" dirty="0">
                <a:solidFill>
                  <a:schemeClr val="tx1"/>
                </a:solidFill>
              </a:rPr>
              <a:t> </a:t>
            </a:r>
            <a:r>
              <a:rPr lang="nl-BE" sz="1400" b="1" dirty="0" err="1">
                <a:solidFill>
                  <a:schemeClr val="tx1"/>
                </a:solidFill>
              </a:rPr>
              <a:t>synchronic</a:t>
            </a:r>
            <a:r>
              <a:rPr lang="nl-BE" sz="1400" b="1" dirty="0">
                <a:solidFill>
                  <a:schemeClr val="tx1"/>
                </a:solidFill>
              </a:rPr>
              <a:t> </a:t>
            </a:r>
            <a:r>
              <a:rPr lang="nl-BE" sz="1400" b="1" dirty="0" err="1">
                <a:solidFill>
                  <a:schemeClr val="tx1"/>
                </a:solidFill>
              </a:rPr>
              <a:t>evaluation</a:t>
            </a:r>
            <a:r>
              <a:rPr lang="nl-BE" sz="1400" b="1" dirty="0">
                <a:solidFill>
                  <a:schemeClr val="tx1"/>
                </a:solidFill>
              </a:rPr>
              <a:t> </a:t>
            </a:r>
            <a:r>
              <a:rPr lang="nl-BE" sz="1400" b="1" dirty="0" err="1">
                <a:solidFill>
                  <a:schemeClr val="tx1"/>
                </a:solidFill>
              </a:rPr>
              <a:t>too</a:t>
            </a:r>
            <a:r>
              <a:rPr lang="nl-BE" b="1" dirty="0">
                <a:solidFill>
                  <a:schemeClr val="tx1"/>
                </a:solidFill>
              </a:rPr>
              <a:t>	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Causal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attribution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rarely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possible</a:t>
            </a:r>
            <a:endParaRPr lang="nl-BE" b="1" dirty="0">
              <a:solidFill>
                <a:srgbClr val="FF5000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Labour-</a:t>
            </a:r>
            <a:r>
              <a:rPr lang="nl-BE" b="1" dirty="0" err="1">
                <a:solidFill>
                  <a:srgbClr val="FF5000"/>
                </a:solidFill>
              </a:rPr>
              <a:t>instensive</a:t>
            </a:r>
            <a:r>
              <a:rPr lang="nl-BE" b="1" dirty="0">
                <a:solidFill>
                  <a:srgbClr val="FF5000"/>
                </a:solidFill>
              </a:rPr>
              <a:t> instruments (e.g. REF; SIAMPI)	</a:t>
            </a:r>
            <a:r>
              <a:rPr lang="nl-BE" dirty="0"/>
              <a:t> </a:t>
            </a:r>
          </a:p>
          <a:p>
            <a:pPr marL="0" lvl="3" indent="0" algn="just">
              <a:lnSpc>
                <a:spcPct val="150000"/>
              </a:lnSpc>
              <a:buNone/>
            </a:pPr>
            <a:r>
              <a:rPr lang="nl-BE" b="1" u="sng" dirty="0"/>
              <a:t>Tools risk </a:t>
            </a:r>
            <a:r>
              <a:rPr lang="nl-BE" b="1" u="sng" dirty="0" err="1"/>
              <a:t>adding</a:t>
            </a:r>
            <a:r>
              <a:rPr lang="nl-BE" b="1" u="sng" dirty="0"/>
              <a:t> </a:t>
            </a:r>
            <a:r>
              <a:rPr lang="nl-BE" b="1" u="sng" dirty="0" err="1"/>
              <a:t>to</a:t>
            </a:r>
            <a:r>
              <a:rPr lang="nl-BE" b="1" u="sng" dirty="0"/>
              <a:t> researcher </a:t>
            </a:r>
            <a:r>
              <a:rPr lang="nl-BE" b="1" u="sng" dirty="0" err="1"/>
              <a:t>workload</a:t>
            </a:r>
            <a:endParaRPr lang="nl-BE" b="1" u="sng" dirty="0"/>
          </a:p>
          <a:p>
            <a:pPr marL="0" lvl="3" indent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nl-BE" b="1" dirty="0"/>
              <a:t>	</a:t>
            </a:r>
            <a:r>
              <a:rPr lang="nl-BE" b="1" dirty="0">
                <a:solidFill>
                  <a:schemeClr val="tx1"/>
                </a:solidFill>
              </a:rPr>
              <a:t>Instruments must </a:t>
            </a:r>
            <a:r>
              <a:rPr lang="nl-BE" b="1" dirty="0" err="1">
                <a:solidFill>
                  <a:schemeClr val="tx1"/>
                </a:solidFill>
              </a:rPr>
              <a:t>balance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detailed</a:t>
            </a:r>
            <a:r>
              <a:rPr lang="nl-BE" b="1" dirty="0">
                <a:solidFill>
                  <a:schemeClr val="tx1"/>
                </a:solidFill>
              </a:rPr>
              <a:t> information </a:t>
            </a:r>
            <a:r>
              <a:rPr lang="nl-BE" b="1" dirty="0" err="1">
                <a:solidFill>
                  <a:schemeClr val="tx1"/>
                </a:solidFill>
              </a:rPr>
              <a:t>with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ease</a:t>
            </a:r>
            <a:r>
              <a:rPr lang="nl-BE" b="1" dirty="0">
                <a:solidFill>
                  <a:schemeClr val="tx1"/>
                </a:solidFill>
              </a:rPr>
              <a:t> of </a:t>
            </a:r>
            <a:r>
              <a:rPr lang="nl-BE" b="1" dirty="0" err="1">
                <a:solidFill>
                  <a:schemeClr val="tx1"/>
                </a:solidFill>
              </a:rPr>
              <a:t>use</a:t>
            </a:r>
            <a:endParaRPr lang="nl-BE" b="1" dirty="0">
              <a:solidFill>
                <a:schemeClr val="tx1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Rich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descriptions</a:t>
            </a:r>
            <a:r>
              <a:rPr lang="nl-BE" b="1" dirty="0">
                <a:solidFill>
                  <a:srgbClr val="FF5000"/>
                </a:solidFill>
              </a:rPr>
              <a:t> are </a:t>
            </a:r>
            <a:r>
              <a:rPr lang="nl-BE" b="1" dirty="0" err="1">
                <a:solidFill>
                  <a:srgbClr val="FF5000"/>
                </a:solidFill>
              </a:rPr>
              <a:t>crucial</a:t>
            </a:r>
            <a:endParaRPr lang="nl-BE" b="1" dirty="0">
              <a:solidFill>
                <a:srgbClr val="FF5000"/>
              </a:solidFill>
            </a:endParaRP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Researchers</a:t>
            </a:r>
            <a:r>
              <a:rPr lang="nl-BE" b="1" dirty="0">
                <a:solidFill>
                  <a:srgbClr val="FF5000"/>
                </a:solidFill>
              </a:rPr>
              <a:t> must </a:t>
            </a:r>
            <a:r>
              <a:rPr lang="nl-BE" b="1" dirty="0" err="1">
                <a:solidFill>
                  <a:srgbClr val="FF5000"/>
                </a:solidFill>
              </a:rPr>
              <a:t>conduct</a:t>
            </a:r>
            <a:r>
              <a:rPr lang="nl-BE" b="1" dirty="0">
                <a:solidFill>
                  <a:srgbClr val="FF5000"/>
                </a:solidFill>
              </a:rPr>
              <a:t> research	</a:t>
            </a:r>
            <a:r>
              <a:rPr lang="nl-BE" dirty="0"/>
              <a:t> </a:t>
            </a:r>
          </a:p>
          <a:p>
            <a:pPr marL="0" lvl="3" indent="0" algn="just">
              <a:lnSpc>
                <a:spcPct val="150000"/>
              </a:lnSpc>
              <a:buNone/>
            </a:pPr>
            <a:endParaRPr lang="nl-BE" b="1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6201616" cy="341050"/>
          </a:xfrm>
        </p:spPr>
        <p:txBody>
          <a:bodyPr/>
          <a:lstStyle/>
          <a:p>
            <a:r>
              <a:rPr lang="nl-BE" dirty="0" err="1"/>
              <a:t>Evaluating</a:t>
            </a:r>
            <a:r>
              <a:rPr lang="nl-BE" dirty="0"/>
              <a:t> arts &amp; design </a:t>
            </a:r>
            <a:r>
              <a:rPr lang="nl-BE" dirty="0" err="1"/>
              <a:t>outcomes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991781" cy="335852"/>
          </a:xfrm>
        </p:spPr>
        <p:txBody>
          <a:bodyPr/>
          <a:lstStyle/>
          <a:p>
            <a:r>
              <a:rPr lang="nl-BE" dirty="0"/>
              <a:t>The arts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beyond</a:t>
            </a:r>
            <a:endParaRPr lang="nl-BE" dirty="0"/>
          </a:p>
        </p:txBody>
      </p:sp>
      <p:sp>
        <p:nvSpPr>
          <p:cNvPr id="5" name="Arrow: Right 4"/>
          <p:cNvSpPr/>
          <p:nvPr/>
        </p:nvSpPr>
        <p:spPr>
          <a:xfrm>
            <a:off x="933692" y="2717908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6D9A7F7-F530-4301-80BC-8E8727797C07}"/>
              </a:ext>
            </a:extLst>
          </p:cNvPr>
          <p:cNvSpPr/>
          <p:nvPr/>
        </p:nvSpPr>
        <p:spPr>
          <a:xfrm>
            <a:off x="933692" y="4420434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5245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34795" y="1990140"/>
            <a:ext cx="10895354" cy="386202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nl-BE" sz="1400" b="1" u="sng" dirty="0">
                <a:solidFill>
                  <a:srgbClr val="0033A0"/>
                </a:solidFill>
              </a:rPr>
              <a:t>Instruments document </a:t>
            </a:r>
            <a:r>
              <a:rPr lang="nl-BE" sz="1400" b="1" u="sng" dirty="0" err="1">
                <a:solidFill>
                  <a:srgbClr val="0033A0"/>
                </a:solidFill>
              </a:rPr>
              <a:t>academic</a:t>
            </a:r>
            <a:r>
              <a:rPr lang="nl-BE" sz="1400" b="1" u="sng" dirty="0">
                <a:solidFill>
                  <a:srgbClr val="0033A0"/>
                </a:solidFill>
              </a:rPr>
              <a:t> </a:t>
            </a:r>
            <a:r>
              <a:rPr lang="nl-BE" sz="1400" b="1" u="sng" dirty="0" err="1">
                <a:solidFill>
                  <a:srgbClr val="0033A0"/>
                </a:solidFill>
              </a:rPr>
              <a:t>efforts</a:t>
            </a:r>
            <a:r>
              <a:rPr lang="nl-BE" sz="1400" b="1" u="sng" dirty="0">
                <a:solidFill>
                  <a:srgbClr val="0033A0"/>
                </a:solidFill>
              </a:rPr>
              <a:t> </a:t>
            </a:r>
            <a:r>
              <a:rPr lang="nl-BE" sz="1400" b="1" u="sng" dirty="0" err="1">
                <a:solidFill>
                  <a:srgbClr val="0033A0"/>
                </a:solidFill>
              </a:rPr>
              <a:t>and</a:t>
            </a:r>
            <a:r>
              <a:rPr lang="nl-BE" sz="1400" b="1" u="sng" dirty="0">
                <a:solidFill>
                  <a:srgbClr val="0033A0"/>
                </a:solidFill>
              </a:rPr>
              <a:t> </a:t>
            </a:r>
            <a:r>
              <a:rPr lang="nl-BE" sz="1400" b="1" u="sng" dirty="0" err="1">
                <a:solidFill>
                  <a:srgbClr val="0033A0"/>
                </a:solidFill>
              </a:rPr>
              <a:t>realizations</a:t>
            </a:r>
            <a:r>
              <a:rPr lang="nl-BE" sz="1400" b="1" u="sng" dirty="0">
                <a:solidFill>
                  <a:srgbClr val="0033A0"/>
                </a:solidFill>
              </a:rPr>
              <a:t> </a:t>
            </a:r>
            <a:r>
              <a:rPr lang="nl-BE" sz="1400" b="1" u="sng" dirty="0" err="1">
                <a:solidFill>
                  <a:srgbClr val="0033A0"/>
                </a:solidFill>
              </a:rPr>
              <a:t>beyond</a:t>
            </a:r>
            <a:r>
              <a:rPr lang="nl-BE" sz="1400" b="1" u="sng" dirty="0">
                <a:solidFill>
                  <a:srgbClr val="0033A0"/>
                </a:solidFill>
              </a:rPr>
              <a:t> </a:t>
            </a:r>
            <a:r>
              <a:rPr lang="nl-BE" sz="1400" b="1" u="sng" dirty="0" err="1">
                <a:solidFill>
                  <a:srgbClr val="0033A0"/>
                </a:solidFill>
              </a:rPr>
              <a:t>scholarship</a:t>
            </a:r>
            <a:endParaRPr lang="nl-BE" sz="1400" b="1" u="sng" dirty="0">
              <a:solidFill>
                <a:srgbClr val="0033A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nl-BE" b="1" dirty="0">
                <a:solidFill>
                  <a:schemeClr val="tx1"/>
                </a:solidFill>
              </a:rPr>
              <a:t>	</a:t>
            </a:r>
            <a:r>
              <a:rPr lang="nl-BE" sz="1400" b="1" dirty="0" err="1">
                <a:solidFill>
                  <a:schemeClr val="tx1"/>
                </a:solidFill>
              </a:rPr>
              <a:t>Not</a:t>
            </a:r>
            <a:r>
              <a:rPr lang="nl-BE" sz="1400" b="1" dirty="0">
                <a:solidFill>
                  <a:schemeClr val="tx1"/>
                </a:solidFill>
              </a:rPr>
              <a:t> </a:t>
            </a:r>
            <a:r>
              <a:rPr lang="nl-BE" sz="1400" b="1" dirty="0" err="1">
                <a:solidFill>
                  <a:schemeClr val="tx1"/>
                </a:solidFill>
              </a:rPr>
              <a:t>exclusively</a:t>
            </a:r>
            <a:r>
              <a:rPr lang="nl-BE" sz="1400" b="1" dirty="0">
                <a:solidFill>
                  <a:schemeClr val="tx1"/>
                </a:solidFill>
              </a:rPr>
              <a:t> </a:t>
            </a:r>
            <a:r>
              <a:rPr lang="nl-BE" sz="1400" b="1" dirty="0" err="1">
                <a:solidFill>
                  <a:schemeClr val="tx1"/>
                </a:solidFill>
              </a:rPr>
              <a:t>valuable</a:t>
            </a:r>
            <a:r>
              <a:rPr lang="nl-BE" sz="1400" b="1" dirty="0">
                <a:solidFill>
                  <a:schemeClr val="tx1"/>
                </a:solidFill>
              </a:rPr>
              <a:t> </a:t>
            </a:r>
            <a:r>
              <a:rPr lang="nl-BE" sz="1400" b="1" dirty="0" err="1">
                <a:solidFill>
                  <a:schemeClr val="tx1"/>
                </a:solidFill>
              </a:rPr>
              <a:t>for</a:t>
            </a:r>
            <a:r>
              <a:rPr lang="nl-BE" sz="1400" b="1" dirty="0">
                <a:solidFill>
                  <a:schemeClr val="tx1"/>
                </a:solidFill>
              </a:rPr>
              <a:t> assessment </a:t>
            </a:r>
            <a:r>
              <a:rPr lang="nl-BE" sz="1400" b="1" dirty="0" err="1">
                <a:solidFill>
                  <a:schemeClr val="tx1"/>
                </a:solidFill>
              </a:rPr>
              <a:t>and</a:t>
            </a:r>
            <a:r>
              <a:rPr lang="nl-BE" sz="1400" b="1" dirty="0">
                <a:solidFill>
                  <a:schemeClr val="tx1"/>
                </a:solidFill>
              </a:rPr>
              <a:t> </a:t>
            </a:r>
            <a:r>
              <a:rPr lang="nl-BE" sz="1400" b="1" dirty="0" err="1">
                <a:solidFill>
                  <a:schemeClr val="tx1"/>
                </a:solidFill>
              </a:rPr>
              <a:t>evaluation</a:t>
            </a:r>
            <a:r>
              <a:rPr lang="nl-BE" b="1" dirty="0">
                <a:solidFill>
                  <a:schemeClr val="tx1"/>
                </a:solidFill>
              </a:rPr>
              <a:t>	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Documenting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how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researchers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perceive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and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pursue</a:t>
            </a:r>
            <a:r>
              <a:rPr lang="nl-BE" b="1" dirty="0">
                <a:solidFill>
                  <a:srgbClr val="FF5000"/>
                </a:solidFill>
              </a:rPr>
              <a:t> impact (cf. REF; SIAMPI)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Shaping</a:t>
            </a:r>
            <a:r>
              <a:rPr lang="nl-BE" b="1" dirty="0">
                <a:solidFill>
                  <a:srgbClr val="FF5000"/>
                </a:solidFill>
              </a:rPr>
              <a:t> impact </a:t>
            </a:r>
            <a:r>
              <a:rPr lang="nl-BE" b="1" dirty="0" err="1">
                <a:solidFill>
                  <a:srgbClr val="FF5000"/>
                </a:solidFill>
              </a:rPr>
              <a:t>strategies</a:t>
            </a:r>
            <a:r>
              <a:rPr lang="nl-BE" b="1" dirty="0">
                <a:solidFill>
                  <a:srgbClr val="FF5000"/>
                </a:solidFill>
              </a:rPr>
              <a:t> in </a:t>
            </a:r>
            <a:r>
              <a:rPr lang="nl-BE" b="1" dirty="0" err="1">
                <a:solidFill>
                  <a:srgbClr val="FF5000"/>
                </a:solidFill>
              </a:rPr>
              <a:t>the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future</a:t>
            </a:r>
            <a:endParaRPr lang="nl-BE" dirty="0"/>
          </a:p>
          <a:p>
            <a:pPr marL="0" lvl="3" indent="0" algn="just">
              <a:lnSpc>
                <a:spcPct val="150000"/>
              </a:lnSpc>
              <a:buNone/>
            </a:pPr>
            <a:r>
              <a:rPr lang="nl-BE" b="1" u="sng" dirty="0" err="1"/>
              <a:t>Appropriate</a:t>
            </a:r>
            <a:r>
              <a:rPr lang="nl-BE" b="1" u="sng" dirty="0"/>
              <a:t> </a:t>
            </a:r>
            <a:r>
              <a:rPr lang="nl-BE" b="1" u="sng" dirty="0" err="1"/>
              <a:t>use</a:t>
            </a:r>
            <a:r>
              <a:rPr lang="nl-BE" b="1" u="sng" dirty="0"/>
              <a:t> must </a:t>
            </a:r>
            <a:r>
              <a:rPr lang="nl-BE" b="1" u="sng" dirty="0" err="1"/>
              <a:t>be</a:t>
            </a:r>
            <a:r>
              <a:rPr lang="nl-BE" b="1" u="sng" dirty="0"/>
              <a:t> </a:t>
            </a:r>
            <a:r>
              <a:rPr lang="nl-BE" b="1" u="sng" dirty="0" err="1"/>
              <a:t>safeguarded</a:t>
            </a:r>
            <a:endParaRPr lang="nl-BE" b="1" u="sng" dirty="0"/>
          </a:p>
          <a:p>
            <a:pPr marL="0" lvl="3" indent="0"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nl-BE" b="1" dirty="0"/>
              <a:t>	</a:t>
            </a:r>
            <a:r>
              <a:rPr lang="nl-BE" b="1" dirty="0">
                <a:solidFill>
                  <a:schemeClr val="tx1"/>
                </a:solidFill>
              </a:rPr>
              <a:t>Data </a:t>
            </a:r>
            <a:r>
              <a:rPr lang="nl-BE" b="1" dirty="0" err="1">
                <a:solidFill>
                  <a:schemeClr val="tx1"/>
                </a:solidFill>
              </a:rPr>
              <a:t>not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intended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for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metric</a:t>
            </a:r>
            <a:r>
              <a:rPr lang="nl-BE" b="1" dirty="0">
                <a:solidFill>
                  <a:schemeClr val="tx1"/>
                </a:solidFill>
              </a:rPr>
              <a:t> assessment </a:t>
            </a:r>
            <a:r>
              <a:rPr lang="nl-BE" b="1" dirty="0" err="1">
                <a:solidFill>
                  <a:schemeClr val="tx1"/>
                </a:solidFill>
              </a:rPr>
              <a:t>should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not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be</a:t>
            </a:r>
            <a:r>
              <a:rPr lang="nl-BE" b="1" dirty="0">
                <a:solidFill>
                  <a:schemeClr val="tx1"/>
                </a:solidFill>
              </a:rPr>
              <a:t> </a:t>
            </a:r>
            <a:r>
              <a:rPr lang="nl-BE" b="1" dirty="0" err="1">
                <a:solidFill>
                  <a:schemeClr val="tx1"/>
                </a:solidFill>
              </a:rPr>
              <a:t>operationalized</a:t>
            </a:r>
            <a:r>
              <a:rPr lang="nl-BE" b="1" dirty="0">
                <a:solidFill>
                  <a:schemeClr val="tx1"/>
                </a:solidFill>
              </a:rPr>
              <a:t> in </a:t>
            </a:r>
            <a:r>
              <a:rPr lang="nl-BE" b="1" dirty="0" err="1">
                <a:solidFill>
                  <a:schemeClr val="tx1"/>
                </a:solidFill>
              </a:rPr>
              <a:t>metric</a:t>
            </a:r>
            <a:r>
              <a:rPr lang="nl-BE" b="1" dirty="0">
                <a:solidFill>
                  <a:schemeClr val="tx1"/>
                </a:solidFill>
              </a:rPr>
              <a:t> tools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>
                <a:solidFill>
                  <a:srgbClr val="FF5000"/>
                </a:solidFill>
              </a:rPr>
              <a:t>Risk of </a:t>
            </a:r>
            <a:r>
              <a:rPr lang="nl-BE" b="1" dirty="0" err="1">
                <a:solidFill>
                  <a:srgbClr val="FF5000"/>
                </a:solidFill>
              </a:rPr>
              <a:t>simplification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and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misuse</a:t>
            </a:r>
            <a:r>
              <a:rPr lang="nl-BE" b="1" dirty="0">
                <a:solidFill>
                  <a:srgbClr val="FF5000"/>
                </a:solidFill>
              </a:rPr>
              <a:t> (cf. ‘</a:t>
            </a:r>
            <a:r>
              <a:rPr lang="nl-BE" b="1" dirty="0" err="1">
                <a:solidFill>
                  <a:srgbClr val="FF5000"/>
                </a:solidFill>
              </a:rPr>
              <a:t>rankings</a:t>
            </a:r>
            <a:r>
              <a:rPr lang="nl-BE" b="1" dirty="0">
                <a:solidFill>
                  <a:srgbClr val="FF5000"/>
                </a:solidFill>
              </a:rPr>
              <a:t>’)</a:t>
            </a:r>
          </a:p>
          <a:p>
            <a:pPr marL="1358900" lvl="3" indent="-285750" algn="just">
              <a:lnSpc>
                <a:spcPct val="150000"/>
              </a:lnSpc>
              <a:buFontTx/>
              <a:buChar char="-"/>
            </a:pPr>
            <a:r>
              <a:rPr lang="nl-BE" b="1" dirty="0" err="1">
                <a:solidFill>
                  <a:srgbClr val="FF5000"/>
                </a:solidFill>
              </a:rPr>
              <a:t>Balancing</a:t>
            </a:r>
            <a:r>
              <a:rPr lang="nl-BE" b="1" dirty="0">
                <a:solidFill>
                  <a:srgbClr val="FF5000"/>
                </a:solidFill>
              </a:rPr>
              <a:t> monitoring </a:t>
            </a:r>
            <a:r>
              <a:rPr lang="nl-BE" b="1" dirty="0" err="1">
                <a:solidFill>
                  <a:srgbClr val="FF5000"/>
                </a:solidFill>
              </a:rPr>
              <a:t>and</a:t>
            </a:r>
            <a:r>
              <a:rPr lang="nl-BE" b="1" dirty="0">
                <a:solidFill>
                  <a:srgbClr val="FF5000"/>
                </a:solidFill>
              </a:rPr>
              <a:t> </a:t>
            </a:r>
            <a:r>
              <a:rPr lang="nl-BE" b="1" dirty="0" err="1">
                <a:solidFill>
                  <a:srgbClr val="FF5000"/>
                </a:solidFill>
              </a:rPr>
              <a:t>judgement</a:t>
            </a:r>
            <a:r>
              <a:rPr lang="nl-BE" b="1" dirty="0">
                <a:solidFill>
                  <a:srgbClr val="FF5000"/>
                </a:solidFill>
              </a:rPr>
              <a:t>	</a:t>
            </a:r>
            <a:r>
              <a:rPr lang="nl-BE" dirty="0"/>
              <a:t> </a:t>
            </a:r>
          </a:p>
          <a:p>
            <a:pPr marL="0" lvl="3" indent="0" algn="just">
              <a:lnSpc>
                <a:spcPct val="150000"/>
              </a:lnSpc>
              <a:buNone/>
            </a:pPr>
            <a:endParaRPr lang="nl-BE" b="1" dirty="0">
              <a:solidFill>
                <a:schemeClr val="tx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8" y="711463"/>
            <a:ext cx="6201616" cy="341050"/>
          </a:xfrm>
        </p:spPr>
        <p:txBody>
          <a:bodyPr/>
          <a:lstStyle/>
          <a:p>
            <a:r>
              <a:rPr lang="nl-BE" dirty="0" err="1"/>
              <a:t>Evaluating</a:t>
            </a:r>
            <a:r>
              <a:rPr lang="nl-BE" dirty="0"/>
              <a:t> arts &amp; design </a:t>
            </a:r>
            <a:r>
              <a:rPr lang="nl-BE" dirty="0" err="1"/>
              <a:t>outcomes</a:t>
            </a:r>
            <a:endParaRPr lang="nl-BE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731838" y="1104151"/>
            <a:ext cx="2991781" cy="335852"/>
          </a:xfrm>
        </p:spPr>
        <p:txBody>
          <a:bodyPr/>
          <a:lstStyle/>
          <a:p>
            <a:r>
              <a:rPr lang="nl-BE" dirty="0"/>
              <a:t>The arts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beyond</a:t>
            </a:r>
            <a:endParaRPr lang="nl-BE" dirty="0"/>
          </a:p>
        </p:txBody>
      </p:sp>
      <p:sp>
        <p:nvSpPr>
          <p:cNvPr id="5" name="Arrow: Right 4"/>
          <p:cNvSpPr/>
          <p:nvPr/>
        </p:nvSpPr>
        <p:spPr>
          <a:xfrm>
            <a:off x="933692" y="2717908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6D9A7F7-F530-4301-80BC-8E8727797C07}"/>
              </a:ext>
            </a:extLst>
          </p:cNvPr>
          <p:cNvSpPr/>
          <p:nvPr/>
        </p:nvSpPr>
        <p:spPr>
          <a:xfrm>
            <a:off x="933692" y="4420434"/>
            <a:ext cx="446400" cy="162478"/>
          </a:xfrm>
          <a:prstGeom prst="rightArrow">
            <a:avLst/>
          </a:prstGeom>
          <a:solidFill>
            <a:schemeClr val="bg1"/>
          </a:solidFill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33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"/>
            <a:ext cx="12130370" cy="4884070"/>
          </a:xfrm>
          <a:prstGeom prst="rect">
            <a:avLst/>
          </a:prstGeom>
        </p:spPr>
      </p:pic>
      <p:sp>
        <p:nvSpPr>
          <p:cNvPr id="15" name="Rechthoek 14"/>
          <p:cNvSpPr/>
          <p:nvPr/>
        </p:nvSpPr>
        <p:spPr>
          <a:xfrm>
            <a:off x="584" y="0"/>
            <a:ext cx="12190833" cy="5002305"/>
          </a:xfrm>
          <a:prstGeom prst="rect">
            <a:avLst/>
          </a:prstGeom>
          <a:solidFill>
            <a:schemeClr val="accent1">
              <a:alpha val="52000"/>
            </a:schemeClr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-25974" y="4878673"/>
            <a:ext cx="12192000" cy="1979327"/>
          </a:xfrm>
          <a:prstGeom prst="rect">
            <a:avLst/>
          </a:prstGeom>
          <a:solidFill>
            <a:schemeClr val="bg1"/>
          </a:solidFill>
          <a:ln w="60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 err="1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" y="5346442"/>
            <a:ext cx="3189618" cy="1124340"/>
          </a:xfrm>
          <a:prstGeom prst="rect">
            <a:avLst/>
          </a:prstGeom>
        </p:spPr>
      </p:pic>
      <p:sp>
        <p:nvSpPr>
          <p:cNvPr id="11" name="Vrije vorm 10"/>
          <p:cNvSpPr/>
          <p:nvPr/>
        </p:nvSpPr>
        <p:spPr>
          <a:xfrm>
            <a:off x="9546040" y="-21143"/>
            <a:ext cx="2645960" cy="6866513"/>
          </a:xfrm>
          <a:custGeom>
            <a:avLst/>
            <a:gdLst>
              <a:gd name="connsiteX0" fmla="*/ 0 w 1935678"/>
              <a:gd name="connsiteY0" fmla="*/ 0 h 5023262"/>
              <a:gd name="connsiteX1" fmla="*/ 1935678 w 1935678"/>
              <a:gd name="connsiteY1" fmla="*/ 0 h 5023262"/>
              <a:gd name="connsiteX2" fmla="*/ 1935678 w 1935678"/>
              <a:gd name="connsiteY2" fmla="*/ 5023262 h 5023262"/>
              <a:gd name="connsiteX3" fmla="*/ 0 w 1935678"/>
              <a:gd name="connsiteY3" fmla="*/ 0 h 5023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5678" h="5023262">
                <a:moveTo>
                  <a:pt x="0" y="0"/>
                </a:moveTo>
                <a:lnTo>
                  <a:pt x="1935678" y="0"/>
                </a:lnTo>
                <a:lnTo>
                  <a:pt x="1935678" y="502326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eperen 13"/>
          <p:cNvGrpSpPr/>
          <p:nvPr/>
        </p:nvGrpSpPr>
        <p:grpSpPr>
          <a:xfrm>
            <a:off x="1640542" y="1589366"/>
            <a:ext cx="6589057" cy="1665050"/>
            <a:chOff x="7390039" y="2172107"/>
            <a:chExt cx="5647698" cy="1433613"/>
          </a:xfrm>
        </p:grpSpPr>
        <p:sp>
          <p:nvSpPr>
            <p:cNvPr id="24" name="Rechthoek 23"/>
            <p:cNvSpPr/>
            <p:nvPr/>
          </p:nvSpPr>
          <p:spPr>
            <a:xfrm>
              <a:off x="7390039" y="2172107"/>
              <a:ext cx="5647698" cy="1433612"/>
            </a:xfrm>
            <a:prstGeom prst="rect">
              <a:avLst/>
            </a:prstGeom>
            <a:solidFill>
              <a:srgbClr val="00329F"/>
            </a:solidFill>
            <a:ln w="444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3" name="Tijdelijke aanduiding voor tekst 17"/>
            <p:cNvSpPr txBox="1">
              <a:spLocks/>
            </p:cNvSpPr>
            <p:nvPr/>
          </p:nvSpPr>
          <p:spPr>
            <a:xfrm rot="10800000">
              <a:off x="12456024" y="2172108"/>
              <a:ext cx="581712" cy="1433612"/>
            </a:xfrm>
            <a:prstGeom prst="rtTriangle">
              <a:avLst/>
            </a:prstGeom>
            <a:solidFill>
              <a:schemeClr val="accent2"/>
            </a:solidFill>
          </p:spPr>
          <p:txBody>
            <a:bodyPr vert="horz" lIns="9000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1000"/>
                </a:spcAft>
                <a:buFont typeface="Arial" charset="0"/>
                <a:buNone/>
                <a:defRPr sz="1600" kern="120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1pPr>
              <a:lvl2pPr marL="268288" indent="-257175" algn="l" defTabSz="914377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rgbClr val="FF5000"/>
                </a:buClr>
                <a:buSzPct val="90000"/>
                <a:buFont typeface="LucidaGrande" charset="0"/>
                <a:buChar char="▶︎"/>
                <a:tabLst/>
                <a:defRPr sz="1400" kern="120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2pPr>
              <a:lvl3pPr marL="671513" indent="-220663" algn="l" defTabSz="914377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bg1">
                    <a:lumMod val="50000"/>
                  </a:schemeClr>
                </a:buClr>
                <a:buSzPct val="90000"/>
                <a:buFont typeface="LucidaGrande" charset="0"/>
                <a:buChar char="▶︎"/>
                <a:tabLst/>
                <a:defRPr sz="1400" kern="120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3pPr>
              <a:lvl4pPr marL="1073150" indent="-219075" algn="l" defTabSz="914377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rgbClr val="FF5000"/>
                </a:buClr>
                <a:buFont typeface="Arial"/>
                <a:buChar char="•"/>
                <a:tabLst/>
                <a:defRPr sz="1400" kern="120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4pPr>
              <a:lvl5pPr marL="1244600" indent="0" algn="l" defTabSz="914377" rtl="0" eaLnBrk="1" latinLnBrk="0" hangingPunct="1">
                <a:lnSpc>
                  <a:spcPct val="95000"/>
                </a:lnSpc>
                <a:spcBef>
                  <a:spcPts val="500"/>
                </a:spcBef>
                <a:buClr>
                  <a:schemeClr val="bg1">
                    <a:lumMod val="50000"/>
                  </a:schemeClr>
                </a:buClr>
                <a:buFont typeface="Arial"/>
                <a:buNone/>
                <a:tabLst/>
                <a:defRPr sz="1400" kern="1200" baseline="0">
                  <a:solidFill>
                    <a:schemeClr val="accent1"/>
                  </a:solidFill>
                  <a:latin typeface="Verdana" charset="0"/>
                  <a:ea typeface="Verdana" charset="0"/>
                  <a:cs typeface="Verdana" charset="0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ct val="95000"/>
                </a:lnSpc>
                <a:spcBef>
                  <a:spcPts val="1000"/>
                </a:spcBef>
                <a:spcAft>
                  <a:spcPts val="100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339F"/>
                </a:solidFill>
                <a:effectLst/>
                <a:uLnTx/>
                <a:uFillTx/>
                <a:latin typeface="Verdana" charset="0"/>
                <a:ea typeface="Verdana" charset="0"/>
              </a:endParaRPr>
            </a:p>
          </p:txBody>
        </p:sp>
      </p:grpSp>
      <p:pic>
        <p:nvPicPr>
          <p:cNvPr id="16" name="Afbeelding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25362" r="13014" b="37893"/>
          <a:stretch/>
        </p:blipFill>
        <p:spPr>
          <a:xfrm>
            <a:off x="1995360" y="1623589"/>
            <a:ext cx="4607146" cy="14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09" b="74431"/>
          <a:stretch/>
        </p:blipFill>
        <p:spPr>
          <a:xfrm>
            <a:off x="0" y="-240"/>
            <a:ext cx="6261463" cy="1272359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113417" y="-242"/>
            <a:ext cx="6113883" cy="1541660"/>
          </a:xfrm>
          <a:prstGeom prst="rect">
            <a:avLst/>
          </a:prstGeom>
          <a:solidFill>
            <a:srgbClr val="F7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0" y="1250954"/>
            <a:ext cx="12227300" cy="580928"/>
          </a:xfrm>
          <a:prstGeom prst="rect">
            <a:avLst/>
          </a:prstGeom>
          <a:solidFill>
            <a:srgbClr val="820000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0" y="6762201"/>
            <a:ext cx="12192000" cy="104508"/>
          </a:xfrm>
          <a:prstGeom prst="rect">
            <a:avLst/>
          </a:prstGeom>
          <a:solidFill>
            <a:srgbClr val="820000"/>
          </a:solidFill>
          <a:ln>
            <a:solidFill>
              <a:srgbClr val="8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8" t="10859" r="29179" b="42807"/>
          <a:stretch/>
        </p:blipFill>
        <p:spPr>
          <a:xfrm>
            <a:off x="-1" y="6298562"/>
            <a:ext cx="1549269" cy="463639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6DAA1982-755C-4897-B83D-619215647D02}"/>
              </a:ext>
            </a:extLst>
          </p:cNvPr>
          <p:cNvSpPr txBox="1">
            <a:spLocks/>
          </p:cNvSpPr>
          <p:nvPr/>
        </p:nvSpPr>
        <p:spPr>
          <a:xfrm>
            <a:off x="1700443" y="2443890"/>
            <a:ext cx="8825948" cy="3790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1800"/>
              </a:spcAft>
            </a:pPr>
            <a:br>
              <a:rPr lang="nl-NL" sz="3600" dirty="0">
                <a:latin typeface="Garamond" panose="02020404030301010803" pitchFamily="18" charset="0"/>
              </a:rPr>
            </a:b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Thank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 </a:t>
            </a:r>
            <a:r>
              <a:rPr lang="nl-NL" sz="6500" b="1" dirty="0" err="1">
                <a:solidFill>
                  <a:srgbClr val="820000"/>
                </a:solidFill>
                <a:latin typeface="Garamond" panose="02020404030301010803" pitchFamily="18" charset="0"/>
              </a:rPr>
              <a:t>you</a:t>
            </a:r>
            <a:r>
              <a:rPr lang="nl-NL" sz="6500" b="1" dirty="0">
                <a:solidFill>
                  <a:srgbClr val="820000"/>
                </a:solidFill>
                <a:latin typeface="Garamond" panose="02020404030301010803" pitchFamily="18" charset="0"/>
              </a:rPr>
              <a:t>!</a:t>
            </a:r>
            <a:endParaRPr lang="nl-NL" sz="3600" b="1" dirty="0">
              <a:solidFill>
                <a:srgbClr val="820000"/>
              </a:solidFill>
              <a:latin typeface="Garamond" panose="02020404030301010803" pitchFamily="18" charset="0"/>
            </a:endParaRPr>
          </a:p>
          <a:p>
            <a:pPr algn="ctr">
              <a:spcAft>
                <a:spcPts val="1800"/>
              </a:spcAft>
            </a:pPr>
            <a:endParaRPr lang="nl-NL" sz="6500" b="1" dirty="0">
              <a:solidFill>
                <a:srgbClr val="82000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kstvak 14">
            <a:extLst>
              <a:ext uri="{FF2B5EF4-FFF2-40B4-BE49-F238E27FC236}">
                <a16:creationId xmlns:a16="http://schemas.microsoft.com/office/drawing/2014/main" id="{C38E7DD1-D9CD-47CA-A8DD-E0460029BF1C}"/>
              </a:ext>
            </a:extLst>
          </p:cNvPr>
          <p:cNvSpPr txBox="1"/>
          <p:nvPr/>
        </p:nvSpPr>
        <p:spPr>
          <a:xfrm>
            <a:off x="9620834" y="6234477"/>
            <a:ext cx="2478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400" b="1" dirty="0">
                <a:latin typeface="Garamond" panose="02020404030301010803" pitchFamily="18" charset="0"/>
              </a:rPr>
              <a:t>#SSHA21</a:t>
            </a:r>
          </a:p>
        </p:txBody>
      </p:sp>
      <p:sp>
        <p:nvSpPr>
          <p:cNvPr id="13" name="Tekstvak 5">
            <a:extLst>
              <a:ext uri="{FF2B5EF4-FFF2-40B4-BE49-F238E27FC236}">
                <a16:creationId xmlns:a16="http://schemas.microsoft.com/office/drawing/2014/main" id="{30182973-CCC1-4A3F-8D83-30B396AE4AEB}"/>
              </a:ext>
            </a:extLst>
          </p:cNvPr>
          <p:cNvSpPr txBox="1">
            <a:spLocks/>
          </p:cNvSpPr>
          <p:nvPr/>
        </p:nvSpPr>
        <p:spPr>
          <a:xfrm>
            <a:off x="4428309" y="-19281"/>
            <a:ext cx="767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sz="2400" dirty="0">
                <a:solidFill>
                  <a:srgbClr val="820000"/>
                </a:solidFill>
                <a:latin typeface="Garamond" panose="02020404030301010803" pitchFamily="18" charset="0"/>
              </a:rPr>
              <a:t>Impact of Social Sciences, Humanities and Arts </a:t>
            </a:r>
          </a:p>
          <a:p>
            <a:pPr lvl="0" algn="r"/>
            <a:r>
              <a:rPr lang="en-US" sz="2000" dirty="0">
                <a:solidFill>
                  <a:prstClr val="black"/>
                </a:solidFill>
                <a:latin typeface="Garamond" panose="02020404030301010803" pitchFamily="18" charset="0"/>
              </a:rPr>
              <a:t>13-15 October, 2021</a:t>
            </a:r>
          </a:p>
          <a:p>
            <a:pPr lvl="0" algn="r"/>
            <a:endParaRPr lang="en-US" sz="2000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4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sz="1800" b="1" dirty="0">
                <a:solidFill>
                  <a:srgbClr val="FFC000"/>
                </a:solidFill>
              </a:rPr>
            </a:br>
            <a:r>
              <a:rPr lang="en-GB" sz="1800" b="1" dirty="0">
                <a:solidFill>
                  <a:srgbClr val="FFC000"/>
                </a:solidFill>
              </a:rPr>
              <a:t>Programme for the session on</a:t>
            </a:r>
            <a:br>
              <a:rPr lang="en-GB" sz="1800" b="1" dirty="0">
                <a:solidFill>
                  <a:srgbClr val="FFC000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Institutional Assessment of Impact for Different Disciplines </a:t>
            </a:r>
            <a:br>
              <a:rPr lang="en-US" sz="1800" b="1" dirty="0">
                <a:solidFill>
                  <a:srgbClr val="FFC000"/>
                </a:solidFill>
              </a:rPr>
            </a:br>
            <a:endParaRPr lang="en-GB" sz="1800" b="1" dirty="0">
              <a:solidFill>
                <a:srgbClr val="FFC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7100" y="857964"/>
            <a:ext cx="7905750" cy="5619777"/>
          </a:xfr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en-US" sz="1800" dirty="0"/>
              <a:t>Gunnar Sivertsen: </a:t>
            </a:r>
            <a:r>
              <a:rPr lang="en-US" sz="1800" i="1" dirty="0"/>
              <a:t>Introduction and framework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en-US" sz="1800" dirty="0"/>
              <a:t>Claire Donovan: </a:t>
            </a:r>
            <a:r>
              <a:rPr lang="nb-NO" sz="1800" i="1" dirty="0"/>
              <a:t>The </a:t>
            </a:r>
            <a:r>
              <a:rPr lang="nb-NO" sz="1800" i="1" dirty="0" err="1"/>
              <a:t>Politics</a:t>
            </a:r>
            <a:r>
              <a:rPr lang="nb-NO" sz="1800" i="1" dirty="0"/>
              <a:t> &amp; </a:t>
            </a:r>
            <a:r>
              <a:rPr lang="nb-NO" sz="1800" i="1" dirty="0" err="1"/>
              <a:t>Ethics</a:t>
            </a:r>
            <a:r>
              <a:rPr lang="nb-NO" sz="1800" i="1" dirty="0"/>
              <a:t> </a:t>
            </a:r>
            <a:r>
              <a:rPr lang="nb-NO" sz="1800" i="1" dirty="0" err="1"/>
              <a:t>of</a:t>
            </a:r>
            <a:r>
              <a:rPr lang="nb-NO" sz="1800" i="1" dirty="0"/>
              <a:t> </a:t>
            </a:r>
            <a:r>
              <a:rPr lang="nb-NO" sz="1800" i="1" dirty="0" err="1"/>
              <a:t>Assessing</a:t>
            </a:r>
            <a:r>
              <a:rPr lang="nb-NO" sz="1800" i="1" dirty="0"/>
              <a:t> Research </a:t>
            </a:r>
            <a:r>
              <a:rPr lang="nb-NO" sz="1800" i="1" dirty="0" err="1"/>
              <a:t>Impact</a:t>
            </a:r>
            <a:r>
              <a:rPr lang="nb-NO" sz="1800" i="1" dirty="0"/>
              <a:t>: </a:t>
            </a:r>
            <a:r>
              <a:rPr lang="nb-NO" sz="1800" i="1" dirty="0" err="1"/>
              <a:t>Implications</a:t>
            </a:r>
            <a:r>
              <a:rPr lang="nb-NO" sz="1800" i="1" dirty="0"/>
              <a:t> for SSH research</a:t>
            </a:r>
            <a:endParaRPr lang="nb-NO" sz="1800" dirty="0"/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nb-NO" sz="1800" dirty="0"/>
              <a:t>Florian </a:t>
            </a:r>
            <a:r>
              <a:rPr lang="nb-NO" sz="1800" dirty="0" err="1"/>
              <a:t>Vanlee</a:t>
            </a:r>
            <a:r>
              <a:rPr lang="nb-NO" sz="1800" dirty="0"/>
              <a:t>: </a:t>
            </a:r>
            <a:r>
              <a:rPr lang="en-US" sz="1800" i="1" dirty="0"/>
              <a:t>The art of impact assessment: Research evaluation in the arts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nb-NO" sz="1800" dirty="0"/>
              <a:t>Gunnar Sivertsen: </a:t>
            </a:r>
            <a:r>
              <a:rPr lang="nb-NO" sz="1800" i="1" dirty="0"/>
              <a:t>Questions for </a:t>
            </a:r>
            <a:r>
              <a:rPr lang="nb-NO" sz="1800" i="1" dirty="0" err="1"/>
              <a:t>discussion</a:t>
            </a:r>
            <a:r>
              <a:rPr lang="nb-NO" sz="1800" i="1" dirty="0"/>
              <a:t> </a:t>
            </a:r>
            <a:r>
              <a:rPr lang="nb-NO" sz="1800" dirty="0" err="1"/>
              <a:t>based</a:t>
            </a:r>
            <a:r>
              <a:rPr lang="nb-NO" sz="1800" dirty="0"/>
              <a:t> </a:t>
            </a:r>
            <a:r>
              <a:rPr lang="nb-NO" sz="1800" dirty="0" err="1"/>
              <a:t>on</a:t>
            </a:r>
            <a:r>
              <a:rPr lang="nb-NO" sz="1800" dirty="0"/>
              <a:t> </a:t>
            </a:r>
            <a:r>
              <a:rPr lang="nb-NO" sz="1800" dirty="0" err="1"/>
              <a:t>our</a:t>
            </a:r>
            <a:r>
              <a:rPr lang="nb-NO" sz="1800" dirty="0"/>
              <a:t> </a:t>
            </a:r>
            <a:r>
              <a:rPr lang="nb-NO" sz="1800" dirty="0" err="1"/>
              <a:t>presentations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114267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sz="1800" b="1" dirty="0">
                <a:solidFill>
                  <a:srgbClr val="FFC000"/>
                </a:solidFill>
              </a:rPr>
            </a:br>
            <a:r>
              <a:rPr lang="en-GB" sz="1800" b="1" dirty="0">
                <a:solidFill>
                  <a:srgbClr val="FFC000"/>
                </a:solidFill>
              </a:rPr>
              <a:t>Our contributions</a:t>
            </a:r>
            <a:br>
              <a:rPr lang="en-US" sz="1800" b="1" dirty="0">
                <a:solidFill>
                  <a:srgbClr val="FFC000"/>
                </a:solidFill>
              </a:rPr>
            </a:br>
            <a:endParaRPr lang="en-GB" sz="1800" b="1" dirty="0">
              <a:solidFill>
                <a:srgbClr val="FFC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7100" y="857964"/>
            <a:ext cx="7905750" cy="5619777"/>
          </a:xfr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Background: Societal impact evaluation has been developing for some time: </a:t>
            </a:r>
          </a:p>
          <a:p>
            <a:pPr lvl="1" eaLnBrk="1" hangingPunct="1">
              <a:defRPr/>
            </a:pPr>
            <a:r>
              <a:rPr lang="en-US" sz="1400" dirty="0"/>
              <a:t>Widespread now in </a:t>
            </a:r>
            <a:r>
              <a:rPr lang="en-US" sz="1400" i="1" dirty="0"/>
              <a:t>ex ante </a:t>
            </a:r>
            <a:r>
              <a:rPr lang="en-US" sz="1400" dirty="0"/>
              <a:t>assessment of applications for external funding.</a:t>
            </a:r>
          </a:p>
          <a:p>
            <a:pPr lvl="1" eaLnBrk="1" hangingPunct="1">
              <a:defRPr/>
            </a:pPr>
            <a:r>
              <a:rPr lang="en-US" sz="1400" dirty="0"/>
              <a:t>Often also part of </a:t>
            </a:r>
            <a:r>
              <a:rPr lang="en-US" sz="1400" i="1" dirty="0"/>
              <a:t>ex post </a:t>
            </a:r>
            <a:r>
              <a:rPr lang="en-US" sz="1400" dirty="0"/>
              <a:t>assessments in organizational evaluations, sometimes linked to funding. </a:t>
            </a:r>
          </a:p>
          <a:p>
            <a:pPr eaLnBrk="1" hangingPunct="1">
              <a:defRPr/>
            </a:pPr>
            <a:r>
              <a:rPr lang="en-US" sz="1600" dirty="0"/>
              <a:t>Our task: To introduce a discussion of learned lessons and further challenges from the perspective of the social sciences and humanities </a:t>
            </a:r>
          </a:p>
          <a:p>
            <a:pPr eaLnBrk="1" hangingPunct="1"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323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sz="1800" b="1" dirty="0">
                <a:solidFill>
                  <a:srgbClr val="FFC000"/>
                </a:solidFill>
              </a:rPr>
            </a:br>
            <a:r>
              <a:rPr lang="en-GB" sz="1800" b="1" dirty="0">
                <a:solidFill>
                  <a:srgbClr val="FFC000"/>
                </a:solidFill>
              </a:rPr>
              <a:t>Our contributions</a:t>
            </a:r>
            <a:br>
              <a:rPr lang="en-US" sz="1800" b="1" dirty="0">
                <a:solidFill>
                  <a:srgbClr val="FFC000"/>
                </a:solidFill>
              </a:rPr>
            </a:br>
            <a:endParaRPr lang="en-GB" sz="1800" b="1" dirty="0">
              <a:solidFill>
                <a:srgbClr val="FFC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7100" y="857964"/>
            <a:ext cx="7905750" cy="5619777"/>
          </a:xfr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Background: Societal impact evaluation has been developing for some time: </a:t>
            </a:r>
          </a:p>
          <a:p>
            <a:pPr lvl="1" eaLnBrk="1" hangingPunct="1">
              <a:defRPr/>
            </a:pPr>
            <a:r>
              <a:rPr lang="en-US" sz="1400" dirty="0"/>
              <a:t>Widespread now in </a:t>
            </a:r>
            <a:r>
              <a:rPr lang="en-US" sz="1400" i="1" dirty="0"/>
              <a:t>ex ante </a:t>
            </a:r>
            <a:r>
              <a:rPr lang="en-US" sz="1400" dirty="0"/>
              <a:t>assessment of applications for external funding.</a:t>
            </a:r>
          </a:p>
          <a:p>
            <a:pPr lvl="1" eaLnBrk="1" hangingPunct="1">
              <a:defRPr/>
            </a:pPr>
            <a:r>
              <a:rPr lang="en-US" sz="1400" dirty="0"/>
              <a:t>Often also part of </a:t>
            </a:r>
            <a:r>
              <a:rPr lang="en-US" sz="1400" i="1" dirty="0"/>
              <a:t>ex post </a:t>
            </a:r>
            <a:r>
              <a:rPr lang="en-US" sz="1400" dirty="0"/>
              <a:t>assessments in organizational evaluations, sometimes linked to funding. </a:t>
            </a:r>
          </a:p>
          <a:p>
            <a:pPr eaLnBrk="1" hangingPunct="1">
              <a:defRPr/>
            </a:pPr>
            <a:r>
              <a:rPr lang="en-US" sz="1600" dirty="0"/>
              <a:t>Our task: To introduce a discussion of learned lessons and further challenges from the perspective of the social sciences and humanities </a:t>
            </a:r>
          </a:p>
          <a:p>
            <a:pPr eaLnBrk="1" hangingPunct="1">
              <a:defRPr/>
            </a:pPr>
            <a:r>
              <a:rPr lang="en-US" sz="1600" i="1" dirty="0"/>
              <a:t>Claire Donovan: </a:t>
            </a:r>
            <a:r>
              <a:rPr lang="en-US" sz="1600" dirty="0"/>
              <a:t>The rise of the </a:t>
            </a:r>
            <a:r>
              <a:rPr lang="en-US" sz="1600" i="1" dirty="0"/>
              <a:t>impact agenda </a:t>
            </a:r>
            <a:r>
              <a:rPr lang="en-US" sz="1600" dirty="0"/>
              <a:t>in evaluation and funding and the need for an </a:t>
            </a:r>
            <a:r>
              <a:rPr lang="en-US" sz="1600" i="1" dirty="0"/>
              <a:t>ethical </a:t>
            </a:r>
            <a:r>
              <a:rPr lang="en-US" sz="1600" i="1" dirty="0" err="1"/>
              <a:t>impactology</a:t>
            </a:r>
            <a:r>
              <a:rPr lang="en-US" sz="1600" i="1" dirty="0"/>
              <a:t> </a:t>
            </a:r>
            <a:r>
              <a:rPr lang="en-US" sz="1600" dirty="0"/>
              <a:t>and a </a:t>
            </a:r>
            <a:r>
              <a:rPr lang="en-US" sz="1600" i="1" dirty="0"/>
              <a:t>bottom-up understanding </a:t>
            </a:r>
            <a:r>
              <a:rPr lang="en-US" sz="1600" dirty="0"/>
              <a:t>of societal impact in different fields.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C05BED3-572D-48A1-B89E-EC2C01E9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75" y="4272534"/>
            <a:ext cx="3556000" cy="2000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541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sz="1800" b="1" dirty="0">
                <a:solidFill>
                  <a:srgbClr val="FFC000"/>
                </a:solidFill>
              </a:rPr>
            </a:br>
            <a:r>
              <a:rPr lang="en-GB" sz="1800" b="1" dirty="0">
                <a:solidFill>
                  <a:srgbClr val="FFC000"/>
                </a:solidFill>
              </a:rPr>
              <a:t>Our contributions</a:t>
            </a:r>
            <a:br>
              <a:rPr lang="en-US" sz="1800" b="1" dirty="0">
                <a:solidFill>
                  <a:srgbClr val="FFC000"/>
                </a:solidFill>
              </a:rPr>
            </a:br>
            <a:endParaRPr lang="en-GB" sz="1800" b="1" dirty="0">
              <a:solidFill>
                <a:srgbClr val="FFC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7100" y="857964"/>
            <a:ext cx="7905750" cy="5619777"/>
          </a:xfr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n-US" sz="1600" dirty="0"/>
              <a:t>Background: Societal impact evaluation has been developing for some time: </a:t>
            </a:r>
          </a:p>
          <a:p>
            <a:pPr lvl="1" eaLnBrk="1" hangingPunct="1">
              <a:defRPr/>
            </a:pPr>
            <a:r>
              <a:rPr lang="en-US" sz="1400" dirty="0"/>
              <a:t>Widespread now in </a:t>
            </a:r>
            <a:r>
              <a:rPr lang="en-US" sz="1400" i="1" dirty="0"/>
              <a:t>ex ante </a:t>
            </a:r>
            <a:r>
              <a:rPr lang="en-US" sz="1400" dirty="0"/>
              <a:t>assessment of applications for external funding.</a:t>
            </a:r>
          </a:p>
          <a:p>
            <a:pPr lvl="1" eaLnBrk="1" hangingPunct="1">
              <a:defRPr/>
            </a:pPr>
            <a:r>
              <a:rPr lang="en-US" sz="1400" dirty="0"/>
              <a:t>Often also part of </a:t>
            </a:r>
            <a:r>
              <a:rPr lang="en-US" sz="1400" i="1" dirty="0"/>
              <a:t>ex post </a:t>
            </a:r>
            <a:r>
              <a:rPr lang="en-US" sz="1400" dirty="0"/>
              <a:t>assessments in organizational evaluations, sometimes linked to funding. </a:t>
            </a:r>
          </a:p>
          <a:p>
            <a:pPr eaLnBrk="1" hangingPunct="1">
              <a:defRPr/>
            </a:pPr>
            <a:r>
              <a:rPr lang="en-US" sz="1600" dirty="0"/>
              <a:t>Our task: To introduce a discussion of learned lessons and further challenges from the perspective of the social sciences and humanities </a:t>
            </a:r>
          </a:p>
          <a:p>
            <a:pPr eaLnBrk="1" hangingPunct="1">
              <a:defRPr/>
            </a:pPr>
            <a:r>
              <a:rPr lang="en-US" sz="1600" i="1" dirty="0"/>
              <a:t>Florian </a:t>
            </a:r>
            <a:r>
              <a:rPr lang="en-US" sz="1600" i="1" dirty="0" err="1"/>
              <a:t>Vanlee</a:t>
            </a:r>
            <a:r>
              <a:rPr lang="en-US" sz="1600" i="1" dirty="0"/>
              <a:t>: </a:t>
            </a:r>
            <a:r>
              <a:rPr lang="en-US" sz="1600" dirty="0"/>
              <a:t>How attempts to assess societal impacts in </a:t>
            </a:r>
            <a:r>
              <a:rPr lang="en-US" sz="1600" i="1" dirty="0"/>
              <a:t>arts &amp; design </a:t>
            </a:r>
            <a:r>
              <a:rPr lang="en-US" sz="1600" dirty="0"/>
              <a:t>can</a:t>
            </a:r>
            <a:r>
              <a:rPr lang="en-US" sz="1600" i="1" dirty="0"/>
              <a:t> </a:t>
            </a:r>
            <a:r>
              <a:rPr lang="en-US" sz="1600" dirty="0"/>
              <a:t>remind us that </a:t>
            </a:r>
            <a:r>
              <a:rPr lang="en-US" sz="1600" i="1" dirty="0"/>
              <a:t>‘outputs’ are complicated to define, </a:t>
            </a:r>
            <a:r>
              <a:rPr lang="en-US" sz="1600" dirty="0"/>
              <a:t>and that </a:t>
            </a:r>
            <a:r>
              <a:rPr lang="en-US" sz="1600" i="1" dirty="0"/>
              <a:t>impact</a:t>
            </a:r>
            <a:r>
              <a:rPr lang="en-US" sz="1600" dirty="0"/>
              <a:t> might not be a good term for understanding </a:t>
            </a:r>
            <a:r>
              <a:rPr lang="en-US" sz="1600" i="1" dirty="0"/>
              <a:t>the interaction between research and society</a:t>
            </a:r>
            <a:r>
              <a:rPr lang="en-US" sz="1600" dirty="0"/>
              <a:t>. </a:t>
            </a:r>
            <a:endParaRPr lang="en-US" sz="1600" i="1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C05BED3-572D-48A1-B89E-EC2C01E9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975" y="4272534"/>
            <a:ext cx="3556000" cy="2000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4C6FA03-F249-464F-AE8E-F423A3C09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975" y="4272535"/>
            <a:ext cx="3556000" cy="20002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7791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en-GB" sz="1800" b="1" dirty="0">
                <a:solidFill>
                  <a:srgbClr val="FFC000"/>
                </a:solidFill>
              </a:rPr>
            </a:br>
            <a:r>
              <a:rPr lang="nb-NO" sz="1800" b="1" dirty="0">
                <a:solidFill>
                  <a:srgbClr val="FFC000"/>
                </a:solidFill>
              </a:rPr>
              <a:t>My </a:t>
            </a:r>
            <a:r>
              <a:rPr lang="nb-NO" sz="1800" b="1" dirty="0" err="1">
                <a:solidFill>
                  <a:srgbClr val="FFC000"/>
                </a:solidFill>
              </a:rPr>
              <a:t>introduction</a:t>
            </a:r>
            <a:r>
              <a:rPr lang="nb-NO" sz="1800" b="1" dirty="0">
                <a:solidFill>
                  <a:srgbClr val="FFC000"/>
                </a:solidFill>
              </a:rPr>
              <a:t>: </a:t>
            </a:r>
            <a:r>
              <a:rPr lang="nb-NO" sz="1800" b="1" dirty="0" err="1">
                <a:solidFill>
                  <a:schemeClr val="bg1"/>
                </a:solidFill>
              </a:rPr>
              <a:t>Needed</a:t>
            </a:r>
            <a:r>
              <a:rPr lang="nb-NO" sz="1800" b="1" dirty="0">
                <a:solidFill>
                  <a:schemeClr val="bg1"/>
                </a:solidFill>
              </a:rPr>
              <a:t> for </a:t>
            </a:r>
            <a:r>
              <a:rPr lang="nb-NO" sz="1800" b="1" dirty="0" err="1">
                <a:solidFill>
                  <a:schemeClr val="bg1"/>
                </a:solidFill>
              </a:rPr>
              <a:t>the</a:t>
            </a:r>
            <a:r>
              <a:rPr lang="nb-NO" sz="1800" b="1" dirty="0">
                <a:solidFill>
                  <a:schemeClr val="bg1"/>
                </a:solidFill>
              </a:rPr>
              <a:t> SSH</a:t>
            </a:r>
            <a:br>
              <a:rPr lang="nb-NO" sz="1800" b="1" dirty="0">
                <a:solidFill>
                  <a:srgbClr val="FFC000"/>
                </a:solidFill>
              </a:rPr>
            </a:br>
            <a:endParaRPr lang="en-GB" sz="1800" b="1" dirty="0">
              <a:solidFill>
                <a:srgbClr val="FFC000"/>
              </a:solidFill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7100" y="857964"/>
            <a:ext cx="7905750" cy="5619777"/>
          </a:xfrm>
          <a:solidFill>
            <a:schemeClr val="accent3">
              <a:lumMod val="95000"/>
            </a:schemeClr>
          </a:solidFill>
          <a:ln w="12700">
            <a:solidFill>
              <a:srgbClr val="C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sz="1800" dirty="0"/>
              <a:t>A broad understanding and definition of </a:t>
            </a:r>
            <a:r>
              <a:rPr lang="en-US" sz="1800" i="1" dirty="0"/>
              <a:t>societal interaction</a:t>
            </a:r>
          </a:p>
          <a:p>
            <a:pPr eaLnBrk="1" hangingPunct="1">
              <a:defRPr/>
            </a:pPr>
            <a:r>
              <a:rPr lang="en-US" sz="1800" dirty="0"/>
              <a:t>An understanding of how SSH fields of research </a:t>
            </a:r>
            <a:r>
              <a:rPr lang="en-US" sz="1800" i="1" dirty="0"/>
              <a:t>differ in their forms of societal interactions</a:t>
            </a:r>
            <a:r>
              <a:rPr lang="en-US" sz="1800" dirty="0"/>
              <a:t> and </a:t>
            </a:r>
            <a:r>
              <a:rPr lang="en-US" sz="1800" i="1" dirty="0"/>
              <a:t>the sectors of society </a:t>
            </a:r>
            <a:r>
              <a:rPr lang="en-US" sz="1800" dirty="0"/>
              <a:t>that they interact with</a:t>
            </a:r>
          </a:p>
          <a:p>
            <a:pPr eaLnBrk="1" hangingPunct="1">
              <a:defRPr/>
            </a:pPr>
            <a:r>
              <a:rPr lang="en-US" sz="1800" dirty="0"/>
              <a:t>An understanding of societal interaction as a daily </a:t>
            </a:r>
            <a:r>
              <a:rPr lang="en-US" sz="1800" i="1" dirty="0"/>
              <a:t>organizational-level responsibility and activity </a:t>
            </a:r>
          </a:p>
          <a:p>
            <a:pPr lvl="1" eaLnBrk="1" hangingPunct="1">
              <a:defRPr/>
            </a:pPr>
            <a:endParaRPr lang="en-US" sz="1600" dirty="0"/>
          </a:p>
          <a:p>
            <a:pPr eaLnBrk="1" hangingPunct="1">
              <a:defRPr/>
            </a:pPr>
            <a:r>
              <a:rPr lang="en-US" sz="1800" dirty="0"/>
              <a:t>I thereby partly respond to the ‘assignment’ of this session:</a:t>
            </a:r>
          </a:p>
          <a:p>
            <a:pPr lvl="1" eaLnBrk="1" hangingPunct="1">
              <a:defRPr/>
            </a:pPr>
            <a:r>
              <a:rPr lang="en-US" sz="1600" dirty="0"/>
              <a:t>When can assessment be aligned between disciplines, and </a:t>
            </a:r>
          </a:p>
          <a:p>
            <a:pPr lvl="1" eaLnBrk="1" hangingPunct="1">
              <a:defRPr/>
            </a:pPr>
            <a:r>
              <a:rPr lang="en-US" sz="1600" dirty="0"/>
              <a:t>where are the differences in approach, tools or methods needed?</a:t>
            </a:r>
          </a:p>
        </p:txBody>
      </p:sp>
    </p:spTree>
    <p:extLst>
      <p:ext uri="{BB962C8B-B14F-4D97-AF65-F5344CB8AC3E}">
        <p14:creationId xmlns:p14="http://schemas.microsoft.com/office/powerpoint/2010/main" val="4389198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IFUSTEP_PowerPoint-mal-engelsk[1]">
  <a:themeElements>
    <a:clrScheme name="NIFUSTEP_PowerPoint-mal-engelsk[1]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IFUSTEP_PowerPoint-mal-engelsk[1]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47D9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647D96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b-NO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IFUSTEP_PowerPoint-mal-engelsk[1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FUSTEP_PowerPoint-mal-engelsk[1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FUSTEP_PowerPoint-mal-engelsk[1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FUSTEP_PowerPoint-mal-engelsk[1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FUSTEP_PowerPoint-mal-engelsk[1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FUSTEP_PowerPoint-mal-engelsk[1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FUSTEP_PowerPoint-mal-engelsk[1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FUSTEP_PowerPoint-mal-engelsk[1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FUSTEP_PowerPoint-mal-engelsk[1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FUSTEP_PowerPoint-mal-engelsk[1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FUSTEP_PowerPoint-mal-engelsk[1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FUSTEP_PowerPoint-mal-engelsk[1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UoG PALETTE 1">
      <a:dk1>
        <a:srgbClr val="797979"/>
      </a:dk1>
      <a:lt1>
        <a:srgbClr val="FFFFFF"/>
      </a:lt1>
      <a:dk2>
        <a:srgbClr val="000000"/>
      </a:dk2>
      <a:lt2>
        <a:srgbClr val="E7E6E6"/>
      </a:lt2>
      <a:accent1>
        <a:srgbClr val="3C2B6E"/>
      </a:accent1>
      <a:accent2>
        <a:srgbClr val="7383BF"/>
      </a:accent2>
      <a:accent3>
        <a:srgbClr val="E85E8D"/>
      </a:accent3>
      <a:accent4>
        <a:srgbClr val="00B388"/>
      </a:accent4>
      <a:accent5>
        <a:srgbClr val="E04E39"/>
      </a:accent5>
      <a:accent6>
        <a:srgbClr val="FFCE00"/>
      </a:accent6>
      <a:hlink>
        <a:srgbClr val="18F3F0"/>
      </a:hlink>
      <a:folHlink>
        <a:srgbClr val="EE00C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7 UoG MASTER" id="{E8DCF791-3F10-4B07-9AA6-354CD894373F}" vid="{8CF34F4E-639A-471D-B185-4616EAB68C67}"/>
    </a:ext>
  </a:extLst>
</a:theme>
</file>

<file path=ppt/theme/theme4.xml><?xml version="1.0" encoding="utf-8"?>
<a:theme xmlns:a="http://schemas.openxmlformats.org/drawingml/2006/main" name="1 VUB THEME">
  <a:themeElements>
    <a:clrScheme name="VUB 201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39F"/>
      </a:accent1>
      <a:accent2>
        <a:srgbClr val="FF6600"/>
      </a:accent2>
      <a:accent3>
        <a:srgbClr val="E7E6E5"/>
      </a:accent3>
      <a:accent4>
        <a:srgbClr val="4B4B4B"/>
      </a:accent4>
      <a:accent5>
        <a:srgbClr val="577EC1"/>
      </a:accent5>
      <a:accent6>
        <a:srgbClr val="FFAA8B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44450">
          <a:solidFill>
            <a:srgbClr val="0033A0"/>
          </a:solidFill>
        </a:ln>
      </a:spPr>
      <a:bodyPr rtlCol="0" anchor="ctr"/>
      <a:lstStyle>
        <a:defPPr algn="ctr">
          <a:defRPr sz="1600" dirty="0" err="1"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mtClean="0">
            <a:solidFill>
              <a:srgbClr val="0033A0"/>
            </a:solidFill>
            <a:latin typeface="Verdana" charset="0"/>
            <a:ea typeface="Verdana" charset="0"/>
            <a:cs typeface="Verdana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UB-tmp2017" id="{10DC50E6-1B59-A244-B26B-E5A459B5CBCA}" vid="{6CBD3AA6-F9C4-3943-A482-D8B422AB87AD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Enhancing Inclusive Economic Growth</Template>
  <TotalTime>62</TotalTime>
  <Words>3052</Words>
  <Application>Microsoft Office PowerPoint</Application>
  <PresentationFormat>Widescreen</PresentationFormat>
  <Paragraphs>434</Paragraphs>
  <Slides>49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64" baseType="lpstr">
      <vt:lpstr>Antonio</vt:lpstr>
      <vt:lpstr>Arial</vt:lpstr>
      <vt:lpstr>Calibri</vt:lpstr>
      <vt:lpstr>Calibri Light</vt:lpstr>
      <vt:lpstr>Garamond</vt:lpstr>
      <vt:lpstr>LucidaGrande</vt:lpstr>
      <vt:lpstr>Times</vt:lpstr>
      <vt:lpstr>Times New Roman</vt:lpstr>
      <vt:lpstr>Verdana</vt:lpstr>
      <vt:lpstr>Wingdings</vt:lpstr>
      <vt:lpstr>Work Sans</vt:lpstr>
      <vt:lpstr>Kantoorthema</vt:lpstr>
      <vt:lpstr>NIFUSTEP_PowerPoint-mal-engelsk[1]</vt:lpstr>
      <vt:lpstr>Office Theme</vt:lpstr>
      <vt:lpstr>1 VUB THEME</vt:lpstr>
      <vt:lpstr>PowerPoint Presentation</vt:lpstr>
      <vt:lpstr>PowerPoint Presentation</vt:lpstr>
      <vt:lpstr>PowerPoint Presentation</vt:lpstr>
      <vt:lpstr>PowerPoint Presentation</vt:lpstr>
      <vt:lpstr> Programme for the session on Institutional Assessment of Impact for Different Disciplines  </vt:lpstr>
      <vt:lpstr> Our contributions </vt:lpstr>
      <vt:lpstr> Our contributions </vt:lpstr>
      <vt:lpstr> Our contributions </vt:lpstr>
      <vt:lpstr> My introduction: Needed for the SSH </vt:lpstr>
      <vt:lpstr>A broad understanding of impact is good for the SSH</vt:lpstr>
      <vt:lpstr>A broad definition of impact is good for the SSH</vt:lpstr>
      <vt:lpstr>  A linear model for understanding societal interaction, and case studies documenting ‘extraordinary’ individual impact, are not good for the SSH </vt:lpstr>
      <vt:lpstr> Normal impact in classical archaeology: Palmyra in Syria </vt:lpstr>
      <vt:lpstr> Extraordinary impact: Palmyra in Syria </vt:lpstr>
      <vt:lpstr> Extraordinary impact: Palmyra in Syria </vt:lpstr>
      <vt:lpstr>Assessment and stimulation of normal societal interaction in the SSH</vt:lpstr>
      <vt:lpstr> We will now have the two presentations before we return to the discussion </vt:lpstr>
      <vt:lpstr>Questions for discussion – a selection based on our presentations</vt:lpstr>
      <vt:lpstr>PowerPoint Presentation</vt:lpstr>
      <vt:lpstr>The Politics &amp; Ethics of Assessing Research Impact:</vt:lpstr>
      <vt:lpstr>Assessing Research Impact</vt:lpstr>
      <vt:lpstr>Compact between science and society</vt:lpstr>
      <vt:lpstr>Politics of defining research impact</vt:lpstr>
      <vt:lpstr>Political appropriation of the ‘impact agenda’</vt:lpstr>
      <vt:lpstr>European approaches</vt:lpstr>
      <vt:lpstr>Committing metricide?</vt:lpstr>
      <vt:lpstr>An ethical impactology</vt:lpstr>
      <vt:lpstr>References</vt:lpstr>
      <vt:lpstr>PowerPoint Presentation</vt:lpstr>
      <vt:lpstr>PowerPoint Presentation</vt:lpstr>
      <vt:lpstr>PowerPoint Presentation</vt:lpstr>
      <vt:lpstr>PowerPoint Presentation</vt:lpstr>
      <vt:lpstr>Artistic research</vt:lpstr>
      <vt:lpstr>Artistic research</vt:lpstr>
      <vt:lpstr>Artistic research in flanders</vt:lpstr>
      <vt:lpstr>Artistic research in flanders</vt:lpstr>
      <vt:lpstr>Research impact in the arts</vt:lpstr>
      <vt:lpstr>Research impact in the arts</vt:lpstr>
      <vt:lpstr>Research impact in the arts</vt:lpstr>
      <vt:lpstr>Research impact in the arts</vt:lpstr>
      <vt:lpstr>Registering arts &amp; design outcomes</vt:lpstr>
      <vt:lpstr>Registering arts &amp; design outcomes</vt:lpstr>
      <vt:lpstr>Registering arts &amp; design outcomes</vt:lpstr>
      <vt:lpstr>Registering arts &amp; design outcomes</vt:lpstr>
      <vt:lpstr>evaluating arts &amp; design outcomes</vt:lpstr>
      <vt:lpstr>Evaluating arts &amp; design outcomes</vt:lpstr>
      <vt:lpstr>Evaluating arts &amp; design outcomes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Youssef Ramadan</dc:creator>
  <cp:lastModifiedBy>Caterina Tognoni</cp:lastModifiedBy>
  <cp:revision>10</cp:revision>
  <dcterms:created xsi:type="dcterms:W3CDTF">2021-06-29T08:45:31Z</dcterms:created>
  <dcterms:modified xsi:type="dcterms:W3CDTF">2021-10-19T07:10:50Z</dcterms:modified>
</cp:coreProperties>
</file>